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1.JPG" ContentType="image/jpeg"/>
  <Override PartName="/ppt/media/image28.jpg" ContentType="image/jpeg"/>
  <Override PartName="/ppt/media/image29.jpg" ContentType="image/jpeg"/>
  <Override PartName="/ppt/media/image3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6" r:id="rId4"/>
    <p:sldId id="287" r:id="rId5"/>
    <p:sldId id="295" r:id="rId6"/>
    <p:sldId id="261" r:id="rId7"/>
    <p:sldId id="259" r:id="rId8"/>
    <p:sldId id="262" r:id="rId9"/>
    <p:sldId id="263" r:id="rId10"/>
    <p:sldId id="288" r:id="rId11"/>
    <p:sldId id="290" r:id="rId12"/>
    <p:sldId id="264" r:id="rId13"/>
    <p:sldId id="265" r:id="rId14"/>
    <p:sldId id="266" r:id="rId15"/>
    <p:sldId id="267" r:id="rId16"/>
    <p:sldId id="268" r:id="rId17"/>
    <p:sldId id="269" r:id="rId18"/>
    <p:sldId id="270" r:id="rId19"/>
    <p:sldId id="271" r:id="rId20"/>
    <p:sldId id="272" r:id="rId21"/>
    <p:sldId id="279" r:id="rId22"/>
    <p:sldId id="278" r:id="rId23"/>
    <p:sldId id="281" r:id="rId24"/>
    <p:sldId id="282" r:id="rId25"/>
    <p:sldId id="283" r:id="rId26"/>
    <p:sldId id="291" r:id="rId27"/>
    <p:sldId id="297" r:id="rId28"/>
    <p:sldId id="298" r:id="rId29"/>
    <p:sldId id="292" r:id="rId30"/>
    <p:sldId id="284" r:id="rId31"/>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FF66"/>
    <a:srgbClr val="E517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7" autoAdjust="0"/>
    <p:restoredTop sz="94660"/>
  </p:normalViewPr>
  <p:slideViewPr>
    <p:cSldViewPr>
      <p:cViewPr varScale="1">
        <p:scale>
          <a:sx n="73" d="100"/>
          <a:sy n="73" d="100"/>
        </p:scale>
        <p:origin x="840"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83151" y="1056717"/>
            <a:ext cx="15321697" cy="9328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9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41609" y="3213844"/>
            <a:ext cx="7204781" cy="1285875"/>
          </a:xfrm>
          <a:prstGeom prst="rect">
            <a:avLst/>
          </a:prstGeom>
        </p:spPr>
        <p:txBody>
          <a:bodyPr wrap="square" lIns="0" tIns="0" rIns="0" bIns="0">
            <a:spAutoFit/>
          </a:bodyPr>
          <a:lstStyle>
            <a:lvl1pPr>
              <a:defRPr sz="8250" b="0" i="0">
                <a:solidFill>
                  <a:schemeClr val="bg1"/>
                </a:solidFill>
                <a:latin typeface="Arial"/>
                <a:cs typeface="Arial"/>
              </a:defRPr>
            </a:lvl1pPr>
          </a:lstStyle>
          <a:p>
            <a:endParaRPr/>
          </a:p>
        </p:txBody>
      </p:sp>
      <p:sp>
        <p:nvSpPr>
          <p:cNvPr id="3" name="Holder 3"/>
          <p:cNvSpPr>
            <a:spLocks noGrp="1"/>
          </p:cNvSpPr>
          <p:nvPr>
            <p:ph type="body" idx="1"/>
          </p:nvPr>
        </p:nvSpPr>
        <p:spPr>
          <a:xfrm>
            <a:off x="1552536" y="3227575"/>
            <a:ext cx="15182927" cy="5327650"/>
          </a:xfrm>
          <a:prstGeom prst="rect">
            <a:avLst/>
          </a:prstGeom>
        </p:spPr>
        <p:txBody>
          <a:bodyPr wrap="square" lIns="0" tIns="0" rIns="0" bIns="0">
            <a:spAutoFit/>
          </a:bodyPr>
          <a:lstStyle>
            <a:lvl1pPr>
              <a:defRPr sz="39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9/2/2020</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8288003" cy="10287000"/>
          </a:xfrm>
          <a:prstGeom prst="rect">
            <a:avLst/>
          </a:prstGeom>
        </p:spPr>
      </p:pic>
      <p:sp>
        <p:nvSpPr>
          <p:cNvPr id="3" name="object 3"/>
          <p:cNvSpPr txBox="1"/>
          <p:nvPr/>
        </p:nvSpPr>
        <p:spPr>
          <a:xfrm>
            <a:off x="1735378" y="3448329"/>
            <a:ext cx="6774180" cy="688650"/>
          </a:xfrm>
          <a:prstGeom prst="rect">
            <a:avLst/>
          </a:prstGeom>
        </p:spPr>
        <p:txBody>
          <a:bodyPr vert="horz" wrap="square" lIns="0" tIns="11430" rIns="0" bIns="0" rtlCol="0">
            <a:spAutoFit/>
          </a:bodyPr>
          <a:lstStyle/>
          <a:p>
            <a:pPr marL="12700" algn="ctr">
              <a:lnSpc>
                <a:spcPct val="100000"/>
              </a:lnSpc>
              <a:spcBef>
                <a:spcPts val="90"/>
              </a:spcBef>
              <a:tabLst>
                <a:tab pos="767080" algn="l"/>
                <a:tab pos="2268855" algn="l"/>
                <a:tab pos="5471160" algn="l"/>
              </a:tabLst>
            </a:pPr>
            <a:r>
              <a:rPr sz="4400" dirty="0">
                <a:solidFill>
                  <a:srgbClr val="FFFFFF"/>
                </a:solidFill>
                <a:cs typeface="Arial"/>
              </a:rPr>
              <a:t>St</a:t>
            </a:r>
            <a:r>
              <a:rPr lang="en-AU" sz="4400" dirty="0">
                <a:solidFill>
                  <a:srgbClr val="FFFFFF"/>
                </a:solidFill>
                <a:cs typeface="Arial"/>
              </a:rPr>
              <a:t> </a:t>
            </a:r>
            <a:r>
              <a:rPr sz="4400" dirty="0">
                <a:solidFill>
                  <a:srgbClr val="FFFFFF"/>
                </a:solidFill>
                <a:cs typeface="Arial"/>
              </a:rPr>
              <a:t>John</a:t>
            </a:r>
            <a:r>
              <a:rPr lang="en-AU" sz="4400" dirty="0">
                <a:solidFill>
                  <a:srgbClr val="FFFFFF"/>
                </a:solidFill>
                <a:cs typeface="Arial"/>
              </a:rPr>
              <a:t> </a:t>
            </a:r>
            <a:r>
              <a:rPr sz="4400" dirty="0">
                <a:solidFill>
                  <a:srgbClr val="FFFFFF"/>
                </a:solidFill>
                <a:cs typeface="Arial"/>
              </a:rPr>
              <a:t>Ambulance</a:t>
            </a:r>
            <a:r>
              <a:rPr lang="en-AU" sz="4400" dirty="0">
                <a:solidFill>
                  <a:srgbClr val="FFFFFF"/>
                </a:solidFill>
                <a:cs typeface="Arial"/>
              </a:rPr>
              <a:t> </a:t>
            </a:r>
            <a:r>
              <a:rPr sz="4400" dirty="0">
                <a:solidFill>
                  <a:srgbClr val="FFFFFF"/>
                </a:solidFill>
                <a:cs typeface="Arial"/>
              </a:rPr>
              <a:t>NSW</a:t>
            </a:r>
            <a:endParaRPr sz="4400" dirty="0">
              <a:cs typeface="Arial"/>
            </a:endParaRPr>
          </a:p>
        </p:txBody>
      </p:sp>
      <p:sp>
        <p:nvSpPr>
          <p:cNvPr id="4" name="object 4"/>
          <p:cNvSpPr txBox="1"/>
          <p:nvPr/>
        </p:nvSpPr>
        <p:spPr>
          <a:xfrm>
            <a:off x="1492921" y="4319830"/>
            <a:ext cx="7331709" cy="2440940"/>
          </a:xfrm>
          <a:prstGeom prst="rect">
            <a:avLst/>
          </a:prstGeom>
        </p:spPr>
        <p:txBody>
          <a:bodyPr vert="horz" wrap="square" lIns="0" tIns="29845" rIns="0" bIns="0" rtlCol="0">
            <a:spAutoFit/>
          </a:bodyPr>
          <a:lstStyle/>
          <a:p>
            <a:pPr marL="12700" marR="5080" algn="ctr">
              <a:lnSpc>
                <a:spcPts val="6830"/>
              </a:lnSpc>
              <a:spcBef>
                <a:spcPts val="235"/>
              </a:spcBef>
            </a:pPr>
            <a:r>
              <a:rPr sz="5600" b="1" spc="-5" dirty="0">
                <a:solidFill>
                  <a:srgbClr val="FFFFFF"/>
                </a:solidFill>
                <a:latin typeface="HelveticaNeueLT Pro 65 Md" panose="020B0604020202020204" pitchFamily="34" charset="0"/>
                <a:cs typeface="Lucida Sans"/>
              </a:rPr>
              <a:t>CULTURAL</a:t>
            </a:r>
            <a:r>
              <a:rPr sz="5600" b="1" spc="-320" dirty="0">
                <a:solidFill>
                  <a:srgbClr val="FFFFFF"/>
                </a:solidFill>
                <a:latin typeface="HelveticaNeueLT Pro 65 Md" panose="020B0604020202020204" pitchFamily="34" charset="0"/>
                <a:cs typeface="Lucida Sans"/>
              </a:rPr>
              <a:t> </a:t>
            </a:r>
            <a:r>
              <a:rPr sz="5600" b="1" spc="170" dirty="0">
                <a:solidFill>
                  <a:srgbClr val="FFFFFF"/>
                </a:solidFill>
                <a:latin typeface="HelveticaNeueLT Pro 65 Md" panose="020B0604020202020204" pitchFamily="34" charset="0"/>
                <a:cs typeface="Lucida Sans"/>
              </a:rPr>
              <a:t>CHANGE  </a:t>
            </a:r>
            <a:r>
              <a:rPr sz="5600" b="1" spc="175" dirty="0">
                <a:solidFill>
                  <a:srgbClr val="FFFFFF"/>
                </a:solidFill>
                <a:latin typeface="HelveticaNeueLT Pro 65 Md" panose="020B0604020202020204" pitchFamily="34" charset="0"/>
                <a:cs typeface="Lucida Sans"/>
              </a:rPr>
              <a:t>JOURNEY</a:t>
            </a:r>
            <a:endParaRPr sz="5600" dirty="0">
              <a:latin typeface="HelveticaNeueLT Pro 65 Md" panose="020B0604020202020204" pitchFamily="34" charset="0"/>
              <a:cs typeface="Lucida Sans"/>
            </a:endParaRPr>
          </a:p>
          <a:p>
            <a:pPr marR="34290" algn="ctr">
              <a:lnSpc>
                <a:spcPct val="100000"/>
              </a:lnSpc>
              <a:spcBef>
                <a:spcPts val="475"/>
              </a:spcBef>
            </a:pPr>
            <a:r>
              <a:rPr sz="3950" b="0" dirty="0">
                <a:solidFill>
                  <a:srgbClr val="FFFFFF"/>
                </a:solidFill>
                <a:cs typeface="HelveticaNeueLT Pro 45 Lt"/>
              </a:rPr>
              <a:t>2017 to 2018</a:t>
            </a:r>
            <a:endParaRPr sz="3950" dirty="0">
              <a:cs typeface="HelveticaNeueLT Pro 45 Lt"/>
            </a:endParaRPr>
          </a:p>
        </p:txBody>
      </p:sp>
      <p:sp>
        <p:nvSpPr>
          <p:cNvPr id="5" name="object 5"/>
          <p:cNvSpPr/>
          <p:nvPr/>
        </p:nvSpPr>
        <p:spPr>
          <a:xfrm>
            <a:off x="16074082" y="6939560"/>
            <a:ext cx="1676400" cy="28670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646556" y="2552700"/>
            <a:ext cx="13669644" cy="3565720"/>
          </a:xfrm>
          <a:prstGeom prst="rect">
            <a:avLst/>
          </a:prstGeom>
        </p:spPr>
        <p:txBody>
          <a:bodyPr vert="horz" wrap="square" lIns="0" tIns="117475" rIns="0" bIns="0" rtlCol="0">
            <a:spAutoFit/>
          </a:bodyPr>
          <a:lstStyle/>
          <a:p>
            <a:r>
              <a:rPr lang="en-US" sz="2800" dirty="0"/>
              <a:t>Once the values were written we had to make them real and actionable</a:t>
            </a:r>
          </a:p>
          <a:p>
            <a:r>
              <a:rPr lang="en-US" sz="2800" dirty="0"/>
              <a:t>Back to -</a:t>
            </a:r>
          </a:p>
          <a:p>
            <a:pPr marL="457200" indent="-457200">
              <a:buFont typeface="Arial" panose="020B0604020202020204" pitchFamily="34" charset="0"/>
              <a:buChar char="•"/>
            </a:pPr>
            <a:r>
              <a:rPr lang="en-US" sz="2800" dirty="0"/>
              <a:t>Board and Council</a:t>
            </a:r>
          </a:p>
          <a:p>
            <a:pPr marL="457200" indent="-457200">
              <a:buFont typeface="Arial" panose="020B0604020202020204" pitchFamily="34" charset="0"/>
              <a:buChar char="•"/>
            </a:pPr>
            <a:r>
              <a:rPr lang="en-US" sz="2800" dirty="0"/>
              <a:t>Staff</a:t>
            </a:r>
          </a:p>
          <a:p>
            <a:pPr marL="457200" indent="-457200">
              <a:buFont typeface="Arial" panose="020B0604020202020204" pitchFamily="34" charset="0"/>
              <a:buChar char="•"/>
            </a:pPr>
            <a:r>
              <a:rPr lang="en-US" sz="2800" dirty="0"/>
              <a:t>Divisional Managers</a:t>
            </a:r>
          </a:p>
          <a:p>
            <a:pPr marL="457200" indent="-457200">
              <a:buFont typeface="Arial" panose="020B0604020202020204" pitchFamily="34" charset="0"/>
              <a:buChar char="•"/>
            </a:pPr>
            <a:endParaRPr lang="en-US" sz="2800" dirty="0"/>
          </a:p>
          <a:p>
            <a:r>
              <a:rPr lang="en-US" sz="2800" dirty="0"/>
              <a:t>What does good look like – what does bad look like?</a:t>
            </a:r>
          </a:p>
          <a:p>
            <a:r>
              <a:rPr lang="en-US" sz="2800" dirty="0"/>
              <a:t>How do we embed our values in our culture – make them real?</a:t>
            </a:r>
          </a:p>
        </p:txBody>
      </p:sp>
      <p:sp>
        <p:nvSpPr>
          <p:cNvPr id="9" name="object 9"/>
          <p:cNvSpPr txBox="1">
            <a:spLocks noGrp="1"/>
          </p:cNvSpPr>
          <p:nvPr>
            <p:ph type="title"/>
          </p:nvPr>
        </p:nvSpPr>
        <p:spPr>
          <a:xfrm>
            <a:off x="1449094" y="1197245"/>
            <a:ext cx="11962106" cy="928459"/>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Bringing each step back</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556" y="6743700"/>
            <a:ext cx="15229030" cy="1699424"/>
          </a:xfrm>
          <a:prstGeom prst="rect">
            <a:avLst/>
          </a:prstGeom>
        </p:spPr>
      </p:pic>
    </p:spTree>
    <p:extLst>
      <p:ext uri="{BB962C8B-B14F-4D97-AF65-F5344CB8AC3E}">
        <p14:creationId xmlns:p14="http://schemas.microsoft.com/office/powerpoint/2010/main" val="3216059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676400" y="3123412"/>
            <a:ext cx="13669644" cy="5289268"/>
          </a:xfrm>
          <a:prstGeom prst="rect">
            <a:avLst/>
          </a:prstGeom>
        </p:spPr>
        <p:txBody>
          <a:bodyPr vert="horz" wrap="square" lIns="0" tIns="117475" rIns="0" bIns="0" rtlCol="0">
            <a:spAutoFit/>
          </a:bodyPr>
          <a:lstStyle/>
          <a:p>
            <a:r>
              <a:rPr lang="en-US" sz="2800" dirty="0"/>
              <a:t>Strategy Session to collectively answer the following questions:</a:t>
            </a:r>
          </a:p>
          <a:p>
            <a:endParaRPr lang="en-US" sz="2800" dirty="0"/>
          </a:p>
          <a:p>
            <a:pPr marL="514350" indent="-514350">
              <a:buFont typeface="+mj-lt"/>
              <a:buAutoNum type="arabicPeriod"/>
            </a:pPr>
            <a:r>
              <a:rPr lang="en-US" sz="2800" dirty="0"/>
              <a:t>What difference do we want to make in the communities we serve?</a:t>
            </a:r>
            <a:br>
              <a:rPr lang="en-US" sz="2800" dirty="0"/>
            </a:br>
            <a:endParaRPr lang="en-US" sz="2800" dirty="0"/>
          </a:p>
          <a:p>
            <a:pPr marL="514350" indent="-514350">
              <a:buFont typeface="+mj-lt"/>
              <a:buAutoNum type="arabicPeriod"/>
            </a:pPr>
            <a:r>
              <a:rPr lang="en-US" sz="2800" dirty="0"/>
              <a:t>What are the key 4 or 5 strategies, that we all agree on, that have to happen over the next two to three years?</a:t>
            </a:r>
            <a:br>
              <a:rPr lang="en-US" sz="2800" dirty="0"/>
            </a:br>
            <a:endParaRPr lang="en-US" sz="2800" dirty="0"/>
          </a:p>
          <a:p>
            <a:pPr marL="514350" indent="-514350">
              <a:buFont typeface="+mj-lt"/>
              <a:buAutoNum type="arabicPeriod"/>
            </a:pPr>
            <a:r>
              <a:rPr lang="en-US" sz="2800" dirty="0"/>
              <a:t>If we do a brilliant job at these 4 or 5 things, will this position us to handle anything the future might throw at us?</a:t>
            </a:r>
          </a:p>
          <a:p>
            <a:endParaRPr lang="en-US" sz="2800" dirty="0">
              <a:latin typeface="HelveticaNeueLT Pro 45 Lt" panose="020B0403020202020204" pitchFamily="34" charset="0"/>
            </a:endParaRPr>
          </a:p>
          <a:p>
            <a:r>
              <a:rPr lang="en-US" sz="2800" b="1" dirty="0"/>
              <a:t>These strategies must position us so that we can deliver on our vision and create the future for the communities that we serve.</a:t>
            </a:r>
          </a:p>
        </p:txBody>
      </p:sp>
      <p:sp>
        <p:nvSpPr>
          <p:cNvPr id="9" name="object 9"/>
          <p:cNvSpPr txBox="1">
            <a:spLocks noGrp="1"/>
          </p:cNvSpPr>
          <p:nvPr>
            <p:ph type="title"/>
          </p:nvPr>
        </p:nvSpPr>
        <p:spPr>
          <a:xfrm>
            <a:off x="1447800" y="866081"/>
            <a:ext cx="14629106" cy="1844095"/>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Alignment of the Board, Executive and Volunteer Leadership</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37672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6848" y="2099406"/>
            <a:ext cx="14154150" cy="81875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76992" y="1963191"/>
            <a:ext cx="14173200" cy="657225"/>
          </a:xfrm>
          <a:custGeom>
            <a:avLst/>
            <a:gdLst/>
            <a:ahLst/>
            <a:cxnLst/>
            <a:rect l="l" t="t" r="r" b="b"/>
            <a:pathLst>
              <a:path w="14173200" h="657225">
                <a:moveTo>
                  <a:pt x="0" y="0"/>
                </a:moveTo>
                <a:lnTo>
                  <a:pt x="14172912" y="0"/>
                </a:lnTo>
                <a:lnTo>
                  <a:pt x="14172912" y="657225"/>
                </a:lnTo>
                <a:lnTo>
                  <a:pt x="0" y="657225"/>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1177132" y="3394943"/>
            <a:ext cx="14173200" cy="1371600"/>
          </a:xfrm>
          <a:custGeom>
            <a:avLst/>
            <a:gdLst/>
            <a:ahLst/>
            <a:cxnLst/>
            <a:rect l="l" t="t" r="r" b="b"/>
            <a:pathLst>
              <a:path w="14173200" h="1371600">
                <a:moveTo>
                  <a:pt x="0" y="0"/>
                </a:moveTo>
                <a:lnTo>
                  <a:pt x="14172630" y="0"/>
                </a:lnTo>
                <a:lnTo>
                  <a:pt x="14172630" y="1371600"/>
                </a:lnTo>
                <a:lnTo>
                  <a:pt x="0" y="137160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1157735" y="7029784"/>
            <a:ext cx="14173200" cy="3257550"/>
          </a:xfrm>
          <a:custGeom>
            <a:avLst/>
            <a:gdLst/>
            <a:ahLst/>
            <a:cxnLst/>
            <a:rect l="l" t="t" r="r" b="b"/>
            <a:pathLst>
              <a:path w="14173200" h="3257550">
                <a:moveTo>
                  <a:pt x="0" y="0"/>
                </a:moveTo>
                <a:lnTo>
                  <a:pt x="14172690" y="0"/>
                </a:lnTo>
                <a:lnTo>
                  <a:pt x="14172690" y="3257550"/>
                </a:lnTo>
                <a:lnTo>
                  <a:pt x="0" y="3257550"/>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1178131" y="2618500"/>
            <a:ext cx="14170660" cy="781050"/>
          </a:xfrm>
          <a:custGeom>
            <a:avLst/>
            <a:gdLst/>
            <a:ahLst/>
            <a:cxnLst/>
            <a:rect l="l" t="t" r="r" b="b"/>
            <a:pathLst>
              <a:path w="14170660" h="781050">
                <a:moveTo>
                  <a:pt x="0" y="0"/>
                </a:moveTo>
                <a:lnTo>
                  <a:pt x="14170635" y="0"/>
                </a:lnTo>
                <a:lnTo>
                  <a:pt x="14170635" y="781050"/>
                </a:lnTo>
                <a:lnTo>
                  <a:pt x="0" y="781050"/>
                </a:lnTo>
                <a:lnTo>
                  <a:pt x="0" y="0"/>
                </a:lnTo>
                <a:close/>
              </a:path>
            </a:pathLst>
          </a:custGeom>
          <a:solidFill>
            <a:srgbClr val="F0F0F0"/>
          </a:solidFill>
        </p:spPr>
        <p:txBody>
          <a:bodyPr wrap="square" lIns="0" tIns="0" rIns="0" bIns="0" rtlCol="0"/>
          <a:lstStyle/>
          <a:p>
            <a:endParaRPr/>
          </a:p>
        </p:txBody>
      </p:sp>
      <p:sp>
        <p:nvSpPr>
          <p:cNvPr id="7" name="object 7"/>
          <p:cNvSpPr/>
          <p:nvPr/>
        </p:nvSpPr>
        <p:spPr>
          <a:xfrm>
            <a:off x="1157481" y="4769742"/>
            <a:ext cx="14173200" cy="2276475"/>
          </a:xfrm>
          <a:custGeom>
            <a:avLst/>
            <a:gdLst/>
            <a:ahLst/>
            <a:cxnLst/>
            <a:rect l="l" t="t" r="r" b="b"/>
            <a:pathLst>
              <a:path w="14173200" h="2276475">
                <a:moveTo>
                  <a:pt x="0" y="0"/>
                </a:moveTo>
                <a:lnTo>
                  <a:pt x="14173200" y="0"/>
                </a:lnTo>
                <a:lnTo>
                  <a:pt x="14173200" y="2276465"/>
                </a:lnTo>
                <a:lnTo>
                  <a:pt x="0" y="2276465"/>
                </a:lnTo>
                <a:lnTo>
                  <a:pt x="0" y="0"/>
                </a:lnTo>
                <a:close/>
              </a:path>
            </a:pathLst>
          </a:custGeom>
          <a:solidFill>
            <a:srgbClr val="F0F0F0"/>
          </a:solidFill>
        </p:spPr>
        <p:txBody>
          <a:bodyPr wrap="square" lIns="0" tIns="0" rIns="0" bIns="0" rtlCol="0"/>
          <a:lstStyle/>
          <a:p>
            <a:endParaRPr/>
          </a:p>
        </p:txBody>
      </p:sp>
      <p:sp>
        <p:nvSpPr>
          <p:cNvPr id="8" name="object 8"/>
          <p:cNvSpPr txBox="1"/>
          <p:nvPr/>
        </p:nvSpPr>
        <p:spPr>
          <a:xfrm>
            <a:off x="1295861" y="2049897"/>
            <a:ext cx="1675939" cy="354584"/>
          </a:xfrm>
          <a:prstGeom prst="rect">
            <a:avLst/>
          </a:prstGeom>
        </p:spPr>
        <p:txBody>
          <a:bodyPr vert="horz" wrap="square" lIns="0" tIns="15875" rIns="0" bIns="0" rtlCol="0">
            <a:spAutoFit/>
          </a:bodyPr>
          <a:lstStyle/>
          <a:p>
            <a:pPr marL="12700">
              <a:lnSpc>
                <a:spcPct val="100000"/>
              </a:lnSpc>
              <a:spcBef>
                <a:spcPts val="125"/>
              </a:spcBef>
            </a:pPr>
            <a:r>
              <a:rPr sz="2200" spc="340" dirty="0">
                <a:solidFill>
                  <a:srgbClr val="E4163E"/>
                </a:solidFill>
                <a:latin typeface="HelveticaNeueLT Pro 65 Md" panose="020B0604020202020204" pitchFamily="34" charset="0"/>
                <a:cs typeface="Arial"/>
              </a:rPr>
              <a:t>M</a:t>
            </a:r>
            <a:r>
              <a:rPr sz="2200" spc="130" dirty="0">
                <a:solidFill>
                  <a:srgbClr val="E4163E"/>
                </a:solidFill>
                <a:latin typeface="HelveticaNeueLT Pro 65 Md" panose="020B0604020202020204" pitchFamily="34" charset="0"/>
                <a:cs typeface="Arial"/>
              </a:rPr>
              <a:t>i</a:t>
            </a:r>
            <a:r>
              <a:rPr sz="2200" spc="185" dirty="0">
                <a:solidFill>
                  <a:srgbClr val="E4163E"/>
                </a:solidFill>
                <a:latin typeface="HelveticaNeueLT Pro 65 Md" panose="020B0604020202020204" pitchFamily="34" charset="0"/>
                <a:cs typeface="Arial"/>
              </a:rPr>
              <a:t>ss</a:t>
            </a:r>
            <a:r>
              <a:rPr sz="2200" spc="130" dirty="0">
                <a:solidFill>
                  <a:srgbClr val="E4163E"/>
                </a:solidFill>
                <a:latin typeface="HelveticaNeueLT Pro 65 Md" panose="020B0604020202020204" pitchFamily="34" charset="0"/>
                <a:cs typeface="Arial"/>
              </a:rPr>
              <a:t>i</a:t>
            </a:r>
            <a:r>
              <a:rPr sz="2200" spc="240" dirty="0">
                <a:solidFill>
                  <a:srgbClr val="E4163E"/>
                </a:solidFill>
                <a:latin typeface="HelveticaNeueLT Pro 65 Md" panose="020B0604020202020204" pitchFamily="34" charset="0"/>
                <a:cs typeface="Arial"/>
              </a:rPr>
              <a:t>o</a:t>
            </a:r>
            <a:r>
              <a:rPr sz="2200" spc="195" dirty="0">
                <a:solidFill>
                  <a:srgbClr val="E4163E"/>
                </a:solidFill>
                <a:latin typeface="HelveticaNeueLT Pro 65 Md" panose="020B0604020202020204" pitchFamily="34" charset="0"/>
                <a:cs typeface="Arial"/>
              </a:rPr>
              <a:t>n</a:t>
            </a:r>
            <a:endParaRPr sz="2200" dirty="0">
              <a:latin typeface="HelveticaNeueLT Pro 65 Md" panose="020B0604020202020204" pitchFamily="34" charset="0"/>
              <a:cs typeface="Arial"/>
            </a:endParaRPr>
          </a:p>
        </p:txBody>
      </p:sp>
      <p:sp>
        <p:nvSpPr>
          <p:cNvPr id="9" name="object 9"/>
          <p:cNvSpPr txBox="1"/>
          <p:nvPr/>
        </p:nvSpPr>
        <p:spPr>
          <a:xfrm>
            <a:off x="1295861" y="2778813"/>
            <a:ext cx="1346200" cy="354584"/>
          </a:xfrm>
          <a:prstGeom prst="rect">
            <a:avLst/>
          </a:prstGeom>
        </p:spPr>
        <p:txBody>
          <a:bodyPr vert="horz" wrap="square" lIns="0" tIns="15875" rIns="0" bIns="0" rtlCol="0">
            <a:spAutoFit/>
          </a:bodyPr>
          <a:lstStyle/>
          <a:p>
            <a:pPr marL="12700">
              <a:lnSpc>
                <a:spcPct val="100000"/>
              </a:lnSpc>
              <a:spcBef>
                <a:spcPts val="125"/>
              </a:spcBef>
            </a:pPr>
            <a:r>
              <a:rPr sz="2200" spc="40" dirty="0">
                <a:solidFill>
                  <a:srgbClr val="E4163E"/>
                </a:solidFill>
                <a:latin typeface="HelveticaNeueLT Pro 65 Md" panose="020B0604020202020204" pitchFamily="34" charset="0"/>
                <a:cs typeface="Arial"/>
              </a:rPr>
              <a:t>V</a:t>
            </a:r>
            <a:r>
              <a:rPr sz="2200" spc="130" dirty="0">
                <a:solidFill>
                  <a:srgbClr val="E4163E"/>
                </a:solidFill>
                <a:latin typeface="HelveticaNeueLT Pro 65 Md" panose="020B0604020202020204" pitchFamily="34" charset="0"/>
                <a:cs typeface="Arial"/>
              </a:rPr>
              <a:t>i</a:t>
            </a:r>
            <a:r>
              <a:rPr sz="2200" spc="185" dirty="0">
                <a:solidFill>
                  <a:srgbClr val="E4163E"/>
                </a:solidFill>
                <a:latin typeface="HelveticaNeueLT Pro 65 Md" panose="020B0604020202020204" pitchFamily="34" charset="0"/>
                <a:cs typeface="Arial"/>
              </a:rPr>
              <a:t>s</a:t>
            </a:r>
            <a:r>
              <a:rPr sz="2200" spc="130" dirty="0">
                <a:solidFill>
                  <a:srgbClr val="E4163E"/>
                </a:solidFill>
                <a:latin typeface="HelveticaNeueLT Pro 65 Md" panose="020B0604020202020204" pitchFamily="34" charset="0"/>
                <a:cs typeface="Arial"/>
              </a:rPr>
              <a:t>i</a:t>
            </a:r>
            <a:r>
              <a:rPr sz="2200" spc="240" dirty="0">
                <a:solidFill>
                  <a:srgbClr val="E4163E"/>
                </a:solidFill>
                <a:latin typeface="HelveticaNeueLT Pro 65 Md" panose="020B0604020202020204" pitchFamily="34" charset="0"/>
                <a:cs typeface="Arial"/>
              </a:rPr>
              <a:t>o</a:t>
            </a:r>
            <a:r>
              <a:rPr sz="2200" spc="195" dirty="0">
                <a:solidFill>
                  <a:srgbClr val="E4163E"/>
                </a:solidFill>
                <a:latin typeface="HelveticaNeueLT Pro 65 Md" panose="020B0604020202020204" pitchFamily="34" charset="0"/>
                <a:cs typeface="Arial"/>
              </a:rPr>
              <a:t>n</a:t>
            </a:r>
            <a:endParaRPr sz="2200" dirty="0">
              <a:latin typeface="HelveticaNeueLT Pro 65 Md" panose="020B0604020202020204" pitchFamily="34" charset="0"/>
              <a:cs typeface="Arial"/>
            </a:endParaRPr>
          </a:p>
        </p:txBody>
      </p:sp>
      <p:sp>
        <p:nvSpPr>
          <p:cNvPr id="10" name="object 10"/>
          <p:cNvSpPr txBox="1"/>
          <p:nvPr/>
        </p:nvSpPr>
        <p:spPr>
          <a:xfrm>
            <a:off x="1295861" y="3853768"/>
            <a:ext cx="990600" cy="364490"/>
          </a:xfrm>
          <a:prstGeom prst="rect">
            <a:avLst/>
          </a:prstGeom>
        </p:spPr>
        <p:txBody>
          <a:bodyPr vert="horz" wrap="square" lIns="0" tIns="15875" rIns="0" bIns="0" rtlCol="0">
            <a:spAutoFit/>
          </a:bodyPr>
          <a:lstStyle/>
          <a:p>
            <a:pPr marL="12700">
              <a:lnSpc>
                <a:spcPct val="100000"/>
              </a:lnSpc>
              <a:spcBef>
                <a:spcPts val="125"/>
              </a:spcBef>
            </a:pPr>
            <a:r>
              <a:rPr sz="2200" spc="40" dirty="0">
                <a:solidFill>
                  <a:srgbClr val="E4163E"/>
                </a:solidFill>
                <a:latin typeface="HelveticaNeueLT Pro 65 Md" panose="020B0604020202020204" pitchFamily="34" charset="0"/>
                <a:cs typeface="Arial"/>
              </a:rPr>
              <a:t>V</a:t>
            </a:r>
            <a:r>
              <a:rPr sz="2200" spc="150" dirty="0">
                <a:solidFill>
                  <a:srgbClr val="E4163E"/>
                </a:solidFill>
                <a:latin typeface="HelveticaNeueLT Pro 65 Md" panose="020B0604020202020204" pitchFamily="34" charset="0"/>
                <a:cs typeface="Arial"/>
              </a:rPr>
              <a:t>a</a:t>
            </a:r>
            <a:r>
              <a:rPr sz="2200" spc="130" dirty="0">
                <a:solidFill>
                  <a:srgbClr val="E4163E"/>
                </a:solidFill>
                <a:latin typeface="HelveticaNeueLT Pro 65 Md" panose="020B0604020202020204" pitchFamily="34" charset="0"/>
                <a:cs typeface="Arial"/>
              </a:rPr>
              <a:t>l</a:t>
            </a:r>
            <a:r>
              <a:rPr sz="2200" spc="195" dirty="0">
                <a:solidFill>
                  <a:srgbClr val="E4163E"/>
                </a:solidFill>
                <a:latin typeface="HelveticaNeueLT Pro 65 Md" panose="020B0604020202020204" pitchFamily="34" charset="0"/>
                <a:cs typeface="Arial"/>
              </a:rPr>
              <a:t>u</a:t>
            </a:r>
            <a:r>
              <a:rPr sz="2200" spc="150" dirty="0">
                <a:solidFill>
                  <a:srgbClr val="E4163E"/>
                </a:solidFill>
                <a:latin typeface="HelveticaNeueLT Pro 65 Md" panose="020B0604020202020204" pitchFamily="34" charset="0"/>
                <a:cs typeface="Arial"/>
              </a:rPr>
              <a:t>e</a:t>
            </a:r>
            <a:r>
              <a:rPr sz="2200" spc="185" dirty="0">
                <a:solidFill>
                  <a:srgbClr val="E4163E"/>
                </a:solidFill>
                <a:latin typeface="HelveticaNeueLT Pro 65 Md" panose="020B0604020202020204" pitchFamily="34" charset="0"/>
                <a:cs typeface="Arial"/>
              </a:rPr>
              <a:t>s</a:t>
            </a:r>
            <a:endParaRPr sz="2200" dirty="0">
              <a:latin typeface="HelveticaNeueLT Pro 65 Md" panose="020B0604020202020204" pitchFamily="34" charset="0"/>
              <a:cs typeface="Arial"/>
            </a:endParaRPr>
          </a:p>
        </p:txBody>
      </p:sp>
      <p:sp>
        <p:nvSpPr>
          <p:cNvPr id="11" name="object 11"/>
          <p:cNvSpPr txBox="1"/>
          <p:nvPr/>
        </p:nvSpPr>
        <p:spPr>
          <a:xfrm>
            <a:off x="1295861" y="5390559"/>
            <a:ext cx="1494612" cy="858568"/>
          </a:xfrm>
          <a:prstGeom prst="rect">
            <a:avLst/>
          </a:prstGeom>
        </p:spPr>
        <p:txBody>
          <a:bodyPr vert="horz" wrap="square" lIns="0" tIns="12065" rIns="0" bIns="0" rtlCol="0">
            <a:spAutoFit/>
          </a:bodyPr>
          <a:lstStyle/>
          <a:p>
            <a:pPr marL="12700" marR="5080">
              <a:lnSpc>
                <a:spcPct val="125000"/>
              </a:lnSpc>
              <a:spcBef>
                <a:spcPts val="95"/>
              </a:spcBef>
            </a:pPr>
            <a:r>
              <a:rPr sz="2200" spc="90" dirty="0">
                <a:solidFill>
                  <a:srgbClr val="E4163E"/>
                </a:solidFill>
                <a:latin typeface="HelveticaNeueLT Pro 65 Md" panose="020B0604020202020204" pitchFamily="34" charset="0"/>
                <a:cs typeface="Arial"/>
              </a:rPr>
              <a:t>S</a:t>
            </a:r>
            <a:r>
              <a:rPr sz="2200" spc="229" dirty="0">
                <a:solidFill>
                  <a:srgbClr val="E4163E"/>
                </a:solidFill>
                <a:latin typeface="HelveticaNeueLT Pro 65 Md" panose="020B0604020202020204" pitchFamily="34" charset="0"/>
                <a:cs typeface="Arial"/>
              </a:rPr>
              <a:t>t</a:t>
            </a:r>
            <a:r>
              <a:rPr sz="2200" spc="200" dirty="0">
                <a:solidFill>
                  <a:srgbClr val="E4163E"/>
                </a:solidFill>
                <a:latin typeface="HelveticaNeueLT Pro 65 Md" panose="020B0604020202020204" pitchFamily="34" charset="0"/>
                <a:cs typeface="Arial"/>
              </a:rPr>
              <a:t>r</a:t>
            </a:r>
            <a:r>
              <a:rPr sz="2200" spc="150" dirty="0">
                <a:solidFill>
                  <a:srgbClr val="E4163E"/>
                </a:solidFill>
                <a:latin typeface="HelveticaNeueLT Pro 65 Md" panose="020B0604020202020204" pitchFamily="34" charset="0"/>
                <a:cs typeface="Arial"/>
              </a:rPr>
              <a:t>a</a:t>
            </a:r>
            <a:r>
              <a:rPr sz="2200" spc="229" dirty="0">
                <a:solidFill>
                  <a:srgbClr val="E4163E"/>
                </a:solidFill>
                <a:latin typeface="HelveticaNeueLT Pro 65 Md" panose="020B0604020202020204" pitchFamily="34" charset="0"/>
                <a:cs typeface="Arial"/>
              </a:rPr>
              <a:t>t</a:t>
            </a:r>
            <a:r>
              <a:rPr sz="2200" spc="150" dirty="0">
                <a:solidFill>
                  <a:srgbClr val="E4163E"/>
                </a:solidFill>
                <a:latin typeface="HelveticaNeueLT Pro 65 Md" panose="020B0604020202020204" pitchFamily="34" charset="0"/>
                <a:cs typeface="Arial"/>
              </a:rPr>
              <a:t>e</a:t>
            </a:r>
            <a:r>
              <a:rPr sz="2200" spc="240" dirty="0">
                <a:solidFill>
                  <a:srgbClr val="E4163E"/>
                </a:solidFill>
                <a:latin typeface="HelveticaNeueLT Pro 65 Md" panose="020B0604020202020204" pitchFamily="34" charset="0"/>
                <a:cs typeface="Arial"/>
              </a:rPr>
              <a:t>g</a:t>
            </a:r>
            <a:r>
              <a:rPr sz="2200" spc="130" dirty="0">
                <a:solidFill>
                  <a:srgbClr val="E4163E"/>
                </a:solidFill>
                <a:latin typeface="HelveticaNeueLT Pro 65 Md" panose="020B0604020202020204" pitchFamily="34" charset="0"/>
                <a:cs typeface="Arial"/>
              </a:rPr>
              <a:t>i</a:t>
            </a:r>
            <a:r>
              <a:rPr sz="2200" spc="195" dirty="0">
                <a:solidFill>
                  <a:srgbClr val="E4163E"/>
                </a:solidFill>
                <a:latin typeface="HelveticaNeueLT Pro 65 Md" panose="020B0604020202020204" pitchFamily="34" charset="0"/>
                <a:cs typeface="Arial"/>
              </a:rPr>
              <a:t>c  </a:t>
            </a:r>
            <a:r>
              <a:rPr sz="2200" spc="165" dirty="0">
                <a:solidFill>
                  <a:srgbClr val="E4163E"/>
                </a:solidFill>
                <a:latin typeface="HelveticaNeueLT Pro 65 Md" panose="020B0604020202020204" pitchFamily="34" charset="0"/>
                <a:cs typeface="Arial"/>
              </a:rPr>
              <a:t>Goals</a:t>
            </a:r>
            <a:endParaRPr sz="2200" dirty="0">
              <a:latin typeface="HelveticaNeueLT Pro 65 Md" panose="020B0604020202020204" pitchFamily="34" charset="0"/>
              <a:cs typeface="Arial"/>
            </a:endParaRPr>
          </a:p>
        </p:txBody>
      </p:sp>
      <p:sp>
        <p:nvSpPr>
          <p:cNvPr id="12" name="object 12"/>
          <p:cNvSpPr txBox="1"/>
          <p:nvPr/>
        </p:nvSpPr>
        <p:spPr>
          <a:xfrm>
            <a:off x="1295861" y="8140469"/>
            <a:ext cx="1494612" cy="858568"/>
          </a:xfrm>
          <a:prstGeom prst="rect">
            <a:avLst/>
          </a:prstGeom>
        </p:spPr>
        <p:txBody>
          <a:bodyPr vert="horz" wrap="square" lIns="0" tIns="12065" rIns="0" bIns="0" rtlCol="0">
            <a:spAutoFit/>
          </a:bodyPr>
          <a:lstStyle/>
          <a:p>
            <a:pPr marL="12700" marR="5080">
              <a:lnSpc>
                <a:spcPct val="125000"/>
              </a:lnSpc>
              <a:spcBef>
                <a:spcPts val="95"/>
              </a:spcBef>
            </a:pPr>
            <a:r>
              <a:rPr sz="2200" spc="190" dirty="0">
                <a:solidFill>
                  <a:srgbClr val="E4163E"/>
                </a:solidFill>
                <a:latin typeface="HelveticaNeueLT Pro 65 Md" panose="020B0604020202020204" pitchFamily="34" charset="0"/>
                <a:cs typeface="Arial"/>
              </a:rPr>
              <a:t>Strategic  </a:t>
            </a:r>
            <a:r>
              <a:rPr sz="2200" spc="95" dirty="0">
                <a:solidFill>
                  <a:srgbClr val="E4163E"/>
                </a:solidFill>
                <a:latin typeface="HelveticaNeueLT Pro 65 Md" panose="020B0604020202020204" pitchFamily="34" charset="0"/>
                <a:cs typeface="Arial"/>
              </a:rPr>
              <a:t>I</a:t>
            </a:r>
            <a:r>
              <a:rPr sz="2200" spc="195" dirty="0">
                <a:solidFill>
                  <a:srgbClr val="E4163E"/>
                </a:solidFill>
                <a:latin typeface="HelveticaNeueLT Pro 65 Md" panose="020B0604020202020204" pitchFamily="34" charset="0"/>
                <a:cs typeface="Arial"/>
              </a:rPr>
              <a:t>n</a:t>
            </a:r>
            <a:r>
              <a:rPr sz="2200" spc="130" dirty="0">
                <a:solidFill>
                  <a:srgbClr val="E4163E"/>
                </a:solidFill>
                <a:latin typeface="HelveticaNeueLT Pro 65 Md" panose="020B0604020202020204" pitchFamily="34" charset="0"/>
                <a:cs typeface="Arial"/>
              </a:rPr>
              <a:t>i</a:t>
            </a:r>
            <a:r>
              <a:rPr sz="2200" spc="229" dirty="0">
                <a:solidFill>
                  <a:srgbClr val="E4163E"/>
                </a:solidFill>
                <a:latin typeface="HelveticaNeueLT Pro 65 Md" panose="020B0604020202020204" pitchFamily="34" charset="0"/>
                <a:cs typeface="Arial"/>
              </a:rPr>
              <a:t>t</a:t>
            </a:r>
            <a:r>
              <a:rPr sz="2200" spc="130" dirty="0">
                <a:solidFill>
                  <a:srgbClr val="E4163E"/>
                </a:solidFill>
                <a:latin typeface="HelveticaNeueLT Pro 65 Md" panose="020B0604020202020204" pitchFamily="34" charset="0"/>
                <a:cs typeface="Arial"/>
              </a:rPr>
              <a:t>i</a:t>
            </a:r>
            <a:r>
              <a:rPr sz="2200" spc="150" dirty="0">
                <a:solidFill>
                  <a:srgbClr val="E4163E"/>
                </a:solidFill>
                <a:latin typeface="HelveticaNeueLT Pro 65 Md" panose="020B0604020202020204" pitchFamily="34" charset="0"/>
                <a:cs typeface="Arial"/>
              </a:rPr>
              <a:t>a</a:t>
            </a:r>
            <a:r>
              <a:rPr sz="2200" spc="229" dirty="0">
                <a:solidFill>
                  <a:srgbClr val="E4163E"/>
                </a:solidFill>
                <a:latin typeface="HelveticaNeueLT Pro 65 Md" panose="020B0604020202020204" pitchFamily="34" charset="0"/>
                <a:cs typeface="Arial"/>
              </a:rPr>
              <a:t>t</a:t>
            </a:r>
            <a:r>
              <a:rPr sz="2200" spc="130" dirty="0">
                <a:solidFill>
                  <a:srgbClr val="E4163E"/>
                </a:solidFill>
                <a:latin typeface="HelveticaNeueLT Pro 65 Md" panose="020B0604020202020204" pitchFamily="34" charset="0"/>
                <a:cs typeface="Arial"/>
              </a:rPr>
              <a:t>i</a:t>
            </a:r>
            <a:r>
              <a:rPr sz="2200" spc="145" dirty="0">
                <a:solidFill>
                  <a:srgbClr val="E4163E"/>
                </a:solidFill>
                <a:latin typeface="HelveticaNeueLT Pro 65 Md" panose="020B0604020202020204" pitchFamily="34" charset="0"/>
                <a:cs typeface="Arial"/>
              </a:rPr>
              <a:t>v</a:t>
            </a:r>
            <a:r>
              <a:rPr sz="2200" spc="150" dirty="0">
                <a:solidFill>
                  <a:srgbClr val="E4163E"/>
                </a:solidFill>
                <a:latin typeface="HelveticaNeueLT Pro 65 Md" panose="020B0604020202020204" pitchFamily="34" charset="0"/>
                <a:cs typeface="Arial"/>
              </a:rPr>
              <a:t>e</a:t>
            </a:r>
            <a:r>
              <a:rPr sz="2200" spc="185" dirty="0">
                <a:solidFill>
                  <a:srgbClr val="E4163E"/>
                </a:solidFill>
                <a:latin typeface="HelveticaNeueLT Pro 65 Md" panose="020B0604020202020204" pitchFamily="34" charset="0"/>
                <a:cs typeface="Arial"/>
              </a:rPr>
              <a:t>s</a:t>
            </a:r>
            <a:endParaRPr sz="2200" dirty="0">
              <a:latin typeface="HelveticaNeueLT Pro 65 Md" panose="020B0604020202020204" pitchFamily="34" charset="0"/>
              <a:cs typeface="Arial"/>
            </a:endParaRPr>
          </a:p>
        </p:txBody>
      </p:sp>
      <p:sp>
        <p:nvSpPr>
          <p:cNvPr id="13" name="object 13"/>
          <p:cNvSpPr txBox="1"/>
          <p:nvPr/>
        </p:nvSpPr>
        <p:spPr>
          <a:xfrm>
            <a:off x="6722604" y="2060160"/>
            <a:ext cx="3894288" cy="309059"/>
          </a:xfrm>
          <a:prstGeom prst="rect">
            <a:avLst/>
          </a:prstGeom>
        </p:spPr>
        <p:txBody>
          <a:bodyPr vert="horz" wrap="square" lIns="0" tIns="16510" rIns="0" bIns="0" rtlCol="0">
            <a:spAutoFit/>
          </a:bodyPr>
          <a:lstStyle/>
          <a:p>
            <a:pPr marL="12700" algn="ctr">
              <a:lnSpc>
                <a:spcPct val="100000"/>
              </a:lnSpc>
              <a:spcBef>
                <a:spcPts val="130"/>
              </a:spcBef>
            </a:pPr>
            <a:r>
              <a:rPr sz="1900" b="1" dirty="0">
                <a:cs typeface="Arial"/>
              </a:rPr>
              <a:t>To save lives through first aid</a:t>
            </a:r>
          </a:p>
        </p:txBody>
      </p:sp>
      <p:sp>
        <p:nvSpPr>
          <p:cNvPr id="14" name="object 14"/>
          <p:cNvSpPr txBox="1"/>
          <p:nvPr/>
        </p:nvSpPr>
        <p:spPr>
          <a:xfrm>
            <a:off x="4898868" y="2692150"/>
            <a:ext cx="7545070" cy="519116"/>
          </a:xfrm>
          <a:prstGeom prst="rect">
            <a:avLst/>
          </a:prstGeom>
        </p:spPr>
        <p:txBody>
          <a:bodyPr vert="horz" wrap="square" lIns="0" tIns="11430" rIns="0" bIns="0" rtlCol="0">
            <a:spAutoFit/>
          </a:bodyPr>
          <a:lstStyle/>
          <a:p>
            <a:pPr marL="1215390" marR="5080" indent="-1203325">
              <a:lnSpc>
                <a:spcPct val="108900"/>
              </a:lnSpc>
              <a:spcBef>
                <a:spcPts val="90"/>
              </a:spcBef>
            </a:pPr>
            <a:r>
              <a:rPr sz="1550" b="0" dirty="0">
                <a:cs typeface="HelveticaNeueLT Pro 45 Lt"/>
              </a:rPr>
              <a:t>We aim to have at least one person educated, equipped and prepared to provide  first aid in every home, workplace and public gathering.</a:t>
            </a:r>
            <a:endParaRPr sz="1550" dirty="0">
              <a:cs typeface="HelveticaNeueLT Pro 45 Lt"/>
            </a:endParaRPr>
          </a:p>
        </p:txBody>
      </p:sp>
      <p:sp>
        <p:nvSpPr>
          <p:cNvPr id="15" name="object 15"/>
          <p:cNvSpPr txBox="1"/>
          <p:nvPr/>
        </p:nvSpPr>
        <p:spPr>
          <a:xfrm>
            <a:off x="4046689" y="3638517"/>
            <a:ext cx="9212580" cy="796925"/>
          </a:xfrm>
          <a:prstGeom prst="rect">
            <a:avLst/>
          </a:prstGeom>
        </p:spPr>
        <p:txBody>
          <a:bodyPr vert="horz" wrap="square" lIns="0" tIns="11430" rIns="0" bIns="0" rtlCol="0">
            <a:spAutoFit/>
          </a:bodyPr>
          <a:lstStyle/>
          <a:p>
            <a:pPr marL="12700" marR="5080" indent="-51435" algn="ctr">
              <a:lnSpc>
                <a:spcPct val="108900"/>
              </a:lnSpc>
              <a:spcBef>
                <a:spcPts val="90"/>
              </a:spcBef>
              <a:tabLst>
                <a:tab pos="1998345" algn="l"/>
                <a:tab pos="3230245" algn="l"/>
                <a:tab pos="5279390" algn="l"/>
              </a:tabLst>
            </a:pPr>
            <a:r>
              <a:rPr sz="1550" b="1" dirty="0">
                <a:solidFill>
                  <a:srgbClr val="E4163E"/>
                </a:solidFill>
                <a:cs typeface="Arial"/>
              </a:rPr>
              <a:t>INTEGRITY</a:t>
            </a:r>
            <a:r>
              <a:rPr sz="1550" dirty="0">
                <a:solidFill>
                  <a:srgbClr val="E4163E"/>
                </a:solidFill>
                <a:cs typeface="Arial"/>
              </a:rPr>
              <a:t> </a:t>
            </a:r>
            <a:r>
              <a:rPr sz="1550" b="0" dirty="0">
                <a:cs typeface="HelveticaNeueLT Pro 45 Lt"/>
              </a:rPr>
              <a:t>You can depend on us </a:t>
            </a:r>
            <a:r>
              <a:rPr sz="1550" b="1" dirty="0">
                <a:solidFill>
                  <a:srgbClr val="E4163E"/>
                </a:solidFill>
                <a:cs typeface="Arial"/>
              </a:rPr>
              <a:t>RESPECT </a:t>
            </a:r>
            <a:r>
              <a:rPr sz="1550" b="0" dirty="0">
                <a:cs typeface="HelveticaNeueLT Pro 45 Lt"/>
              </a:rPr>
              <a:t>We are respected for the work that we do and the  way that we do it </a:t>
            </a:r>
            <a:r>
              <a:rPr sz="1550" b="1" dirty="0">
                <a:solidFill>
                  <a:srgbClr val="E4163E"/>
                </a:solidFill>
                <a:cs typeface="Arial"/>
              </a:rPr>
              <a:t>LEADERSHIP</a:t>
            </a:r>
            <a:r>
              <a:rPr lang="en-AU" sz="1550" b="1" dirty="0">
                <a:solidFill>
                  <a:srgbClr val="E4163E"/>
                </a:solidFill>
                <a:cs typeface="Arial"/>
              </a:rPr>
              <a:t> </a:t>
            </a:r>
            <a:r>
              <a:rPr sz="1550" b="0" dirty="0">
                <a:cs typeface="HelveticaNeueLT Pro 45 Lt"/>
              </a:rPr>
              <a:t>We lead by example</a:t>
            </a:r>
            <a:r>
              <a:rPr lang="en-AU" sz="1550" b="1" dirty="0">
                <a:cs typeface="HelveticaNeueLT Pro 45 Lt"/>
              </a:rPr>
              <a:t> </a:t>
            </a:r>
            <a:r>
              <a:rPr sz="1550" b="1" dirty="0">
                <a:solidFill>
                  <a:srgbClr val="E4163E"/>
                </a:solidFill>
                <a:cs typeface="Arial"/>
              </a:rPr>
              <a:t>COMMUNICATION </a:t>
            </a:r>
            <a:r>
              <a:rPr sz="1550" b="0" dirty="0">
                <a:cs typeface="HelveticaNeueLT Pro 45 Lt"/>
              </a:rPr>
              <a:t>We share ideas and  listen to each other</a:t>
            </a:r>
            <a:r>
              <a:rPr lang="en-AU" sz="1550" b="0" dirty="0">
                <a:cs typeface="HelveticaNeueLT Pro 45 Lt"/>
              </a:rPr>
              <a:t> </a:t>
            </a:r>
            <a:r>
              <a:rPr sz="1550" b="1" dirty="0">
                <a:solidFill>
                  <a:srgbClr val="E4163E"/>
                </a:solidFill>
                <a:cs typeface="Arial"/>
              </a:rPr>
              <a:t>COLLABORATION</a:t>
            </a:r>
            <a:r>
              <a:rPr sz="1550" dirty="0">
                <a:solidFill>
                  <a:srgbClr val="E4163E"/>
                </a:solidFill>
                <a:cs typeface="Arial"/>
              </a:rPr>
              <a:t> </a:t>
            </a:r>
            <a:r>
              <a:rPr sz="1550" b="0" dirty="0">
                <a:cs typeface="HelveticaNeueLT Pro 45 Lt"/>
              </a:rPr>
              <a:t>Together we can make a difference</a:t>
            </a:r>
            <a:endParaRPr sz="1550" dirty="0">
              <a:cs typeface="HelveticaNeueLT Pro 45 Lt"/>
            </a:endParaRPr>
          </a:p>
        </p:txBody>
      </p:sp>
      <p:sp>
        <p:nvSpPr>
          <p:cNvPr id="16" name="object 16"/>
          <p:cNvSpPr txBox="1"/>
          <p:nvPr/>
        </p:nvSpPr>
        <p:spPr>
          <a:xfrm>
            <a:off x="3366146" y="4973582"/>
            <a:ext cx="940435" cy="262251"/>
          </a:xfrm>
          <a:prstGeom prst="rect">
            <a:avLst/>
          </a:prstGeom>
        </p:spPr>
        <p:txBody>
          <a:bodyPr vert="horz" wrap="square" lIns="0" tIns="15875" rIns="0" bIns="0" rtlCol="0">
            <a:spAutoFit/>
          </a:bodyPr>
          <a:lstStyle/>
          <a:p>
            <a:pPr marL="12700">
              <a:lnSpc>
                <a:spcPct val="100000"/>
              </a:lnSpc>
              <a:spcBef>
                <a:spcPts val="125"/>
              </a:spcBef>
            </a:pPr>
            <a:r>
              <a:rPr sz="1600" b="1" dirty="0">
                <a:solidFill>
                  <a:srgbClr val="E4163E"/>
                </a:solidFill>
                <a:cs typeface="Arial"/>
              </a:rPr>
              <a:t>ENGAGE</a:t>
            </a:r>
            <a:endParaRPr sz="1600" b="1" dirty="0">
              <a:cs typeface="Arial"/>
            </a:endParaRPr>
          </a:p>
        </p:txBody>
      </p:sp>
      <p:sp>
        <p:nvSpPr>
          <p:cNvPr id="17" name="object 17"/>
          <p:cNvSpPr txBox="1"/>
          <p:nvPr/>
        </p:nvSpPr>
        <p:spPr>
          <a:xfrm>
            <a:off x="3366146" y="5425297"/>
            <a:ext cx="2275840" cy="1263650"/>
          </a:xfrm>
          <a:prstGeom prst="rect">
            <a:avLst/>
          </a:prstGeom>
        </p:spPr>
        <p:txBody>
          <a:bodyPr vert="horz" wrap="square" lIns="0" tIns="12700" rIns="0" bIns="0" rtlCol="0">
            <a:spAutoFit/>
          </a:bodyPr>
          <a:lstStyle/>
          <a:p>
            <a:pPr marL="12700" marR="5080">
              <a:lnSpc>
                <a:spcPct val="108300"/>
              </a:lnSpc>
              <a:spcBef>
                <a:spcPts val="100"/>
              </a:spcBef>
            </a:pPr>
            <a:r>
              <a:rPr sz="1500" b="0" dirty="0">
                <a:cs typeface="HelveticaNeueLT Pro 45 Lt"/>
              </a:rPr>
              <a:t>We are thought leaders  and influencers. We build  strong partnerships and  develop key relationships.  We create opportunities.</a:t>
            </a:r>
            <a:endParaRPr sz="1500" dirty="0">
              <a:cs typeface="HelveticaNeueLT Pro 45 Lt"/>
            </a:endParaRPr>
          </a:p>
        </p:txBody>
      </p:sp>
      <p:sp>
        <p:nvSpPr>
          <p:cNvPr id="18" name="object 18"/>
          <p:cNvSpPr/>
          <p:nvPr/>
        </p:nvSpPr>
        <p:spPr>
          <a:xfrm>
            <a:off x="3455822" y="73727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19" name="object 19"/>
          <p:cNvSpPr/>
          <p:nvPr/>
        </p:nvSpPr>
        <p:spPr>
          <a:xfrm>
            <a:off x="3455822" y="78299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20" name="object 20"/>
          <p:cNvSpPr/>
          <p:nvPr/>
        </p:nvSpPr>
        <p:spPr>
          <a:xfrm>
            <a:off x="3455822" y="8744359"/>
            <a:ext cx="47625" cy="47625"/>
          </a:xfrm>
          <a:custGeom>
            <a:avLst/>
            <a:gdLst/>
            <a:ahLst/>
            <a:cxnLst/>
            <a:rect l="l" t="t" r="r" b="b"/>
            <a:pathLst>
              <a:path w="47625" h="47625">
                <a:moveTo>
                  <a:pt x="30388" y="47624"/>
                </a:moveTo>
                <a:lnTo>
                  <a:pt x="17236" y="47624"/>
                </a:lnTo>
                <a:lnTo>
                  <a:pt x="11624" y="45299"/>
                </a:lnTo>
                <a:lnTo>
                  <a:pt x="2324" y="36000"/>
                </a:lnTo>
                <a:lnTo>
                  <a:pt x="0" y="30388"/>
                </a:lnTo>
                <a:lnTo>
                  <a:pt x="0" y="17236"/>
                </a:lnTo>
                <a:lnTo>
                  <a:pt x="2324" y="11623"/>
                </a:lnTo>
                <a:lnTo>
                  <a:pt x="11624" y="2324"/>
                </a:lnTo>
                <a:lnTo>
                  <a:pt x="17236" y="0"/>
                </a:lnTo>
                <a:lnTo>
                  <a:pt x="30388" y="0"/>
                </a:lnTo>
                <a:lnTo>
                  <a:pt x="36000" y="2324"/>
                </a:lnTo>
                <a:lnTo>
                  <a:pt x="45300" y="11623"/>
                </a:lnTo>
                <a:lnTo>
                  <a:pt x="47625" y="17236"/>
                </a:lnTo>
                <a:lnTo>
                  <a:pt x="47625" y="30388"/>
                </a:lnTo>
                <a:lnTo>
                  <a:pt x="45300" y="36000"/>
                </a:lnTo>
                <a:lnTo>
                  <a:pt x="36000" y="45299"/>
                </a:lnTo>
                <a:lnTo>
                  <a:pt x="30388" y="47624"/>
                </a:lnTo>
                <a:close/>
              </a:path>
            </a:pathLst>
          </a:custGeom>
          <a:solidFill>
            <a:srgbClr val="000000"/>
          </a:solidFill>
        </p:spPr>
        <p:txBody>
          <a:bodyPr wrap="square" lIns="0" tIns="0" rIns="0" bIns="0" rtlCol="0"/>
          <a:lstStyle/>
          <a:p>
            <a:endParaRPr/>
          </a:p>
        </p:txBody>
      </p:sp>
      <p:sp>
        <p:nvSpPr>
          <p:cNvPr id="21" name="object 21"/>
          <p:cNvSpPr/>
          <p:nvPr/>
        </p:nvSpPr>
        <p:spPr>
          <a:xfrm>
            <a:off x="3455822" y="94301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22" name="object 22"/>
          <p:cNvSpPr txBox="1"/>
          <p:nvPr/>
        </p:nvSpPr>
        <p:spPr>
          <a:xfrm>
            <a:off x="3595522" y="7233757"/>
            <a:ext cx="2086610" cy="2768600"/>
          </a:xfrm>
          <a:prstGeom prst="rect">
            <a:avLst/>
          </a:prstGeom>
        </p:spPr>
        <p:txBody>
          <a:bodyPr vert="horz" wrap="square" lIns="0" tIns="12700" rIns="0" bIns="0" rtlCol="0">
            <a:spAutoFit/>
          </a:bodyPr>
          <a:lstStyle/>
          <a:p>
            <a:pPr marL="12700" marR="92710">
              <a:lnSpc>
                <a:spcPct val="107100"/>
              </a:lnSpc>
              <a:spcBef>
                <a:spcPts val="100"/>
              </a:spcBef>
            </a:pPr>
            <a:r>
              <a:rPr sz="1400" b="0" dirty="0">
                <a:cs typeface="HelveticaNeueLT Pro 45 Lt"/>
              </a:rPr>
              <a:t>St John is the partner of  choice</a:t>
            </a:r>
            <a:endParaRPr sz="1400" dirty="0">
              <a:cs typeface="HelveticaNeueLT Pro 45 Lt"/>
            </a:endParaRPr>
          </a:p>
          <a:p>
            <a:pPr marL="12700" marR="5080">
              <a:lnSpc>
                <a:spcPct val="107100"/>
              </a:lnSpc>
            </a:pPr>
            <a:r>
              <a:rPr sz="1400" b="0" dirty="0">
                <a:cs typeface="HelveticaNeueLT Pro 45 Lt"/>
              </a:rPr>
              <a:t>Problems are solved with  our stakeholders:  volunteers, government,  corporate</a:t>
            </a:r>
            <a:endParaRPr sz="1400" dirty="0">
              <a:cs typeface="HelveticaNeueLT Pro 45 Lt"/>
            </a:endParaRPr>
          </a:p>
          <a:p>
            <a:pPr marL="12700" marR="47625">
              <a:lnSpc>
                <a:spcPct val="107100"/>
              </a:lnSpc>
            </a:pPr>
            <a:r>
              <a:rPr sz="1400" b="0" dirty="0">
                <a:cs typeface="HelveticaNeueLT Pro 45 Lt"/>
              </a:rPr>
              <a:t>NSW builds pathways to  work with other St John  States and Territories  Volunteers are  ambassadors in our  community</a:t>
            </a:r>
            <a:endParaRPr sz="1400" dirty="0">
              <a:cs typeface="HelveticaNeueLT Pro 45 Lt"/>
            </a:endParaRPr>
          </a:p>
        </p:txBody>
      </p:sp>
      <p:sp>
        <p:nvSpPr>
          <p:cNvPr id="23" name="object 23"/>
          <p:cNvSpPr txBox="1"/>
          <p:nvPr/>
        </p:nvSpPr>
        <p:spPr>
          <a:xfrm>
            <a:off x="6248534" y="4973582"/>
            <a:ext cx="892810" cy="262251"/>
          </a:xfrm>
          <a:prstGeom prst="rect">
            <a:avLst/>
          </a:prstGeom>
        </p:spPr>
        <p:txBody>
          <a:bodyPr vert="horz" wrap="square" lIns="0" tIns="15875" rIns="0" bIns="0" rtlCol="0">
            <a:spAutoFit/>
          </a:bodyPr>
          <a:lstStyle/>
          <a:p>
            <a:pPr marL="12700">
              <a:lnSpc>
                <a:spcPct val="100000"/>
              </a:lnSpc>
              <a:spcBef>
                <a:spcPts val="125"/>
              </a:spcBef>
            </a:pPr>
            <a:r>
              <a:rPr sz="1600" b="1" dirty="0">
                <a:solidFill>
                  <a:srgbClr val="E4163E"/>
                </a:solidFill>
                <a:cs typeface="Arial"/>
              </a:rPr>
              <a:t>ENABLE</a:t>
            </a:r>
            <a:endParaRPr sz="1600" b="1" dirty="0">
              <a:cs typeface="Arial"/>
            </a:endParaRPr>
          </a:p>
        </p:txBody>
      </p:sp>
      <p:sp>
        <p:nvSpPr>
          <p:cNvPr id="24" name="object 24"/>
          <p:cNvSpPr txBox="1"/>
          <p:nvPr/>
        </p:nvSpPr>
        <p:spPr>
          <a:xfrm>
            <a:off x="6248534" y="5425297"/>
            <a:ext cx="2407285" cy="1263650"/>
          </a:xfrm>
          <a:prstGeom prst="rect">
            <a:avLst/>
          </a:prstGeom>
        </p:spPr>
        <p:txBody>
          <a:bodyPr vert="horz" wrap="square" lIns="0" tIns="12700" rIns="0" bIns="0" rtlCol="0">
            <a:spAutoFit/>
          </a:bodyPr>
          <a:lstStyle/>
          <a:p>
            <a:pPr marL="12700" marR="5080">
              <a:lnSpc>
                <a:spcPct val="108300"/>
              </a:lnSpc>
              <a:spcBef>
                <a:spcPts val="100"/>
              </a:spcBef>
            </a:pPr>
            <a:r>
              <a:rPr sz="1500" b="0" dirty="0">
                <a:cs typeface="HelveticaNeueLT Pro 45 Lt"/>
              </a:rPr>
              <a:t>We have a common vision  that drives us and shared  values and behaviours that  support us. We have all the  tools we need to succeed.</a:t>
            </a:r>
            <a:endParaRPr sz="1500" dirty="0">
              <a:cs typeface="HelveticaNeueLT Pro 45 Lt"/>
            </a:endParaRPr>
          </a:p>
        </p:txBody>
      </p:sp>
      <p:sp>
        <p:nvSpPr>
          <p:cNvPr id="25" name="object 25"/>
          <p:cNvSpPr/>
          <p:nvPr/>
        </p:nvSpPr>
        <p:spPr>
          <a:xfrm>
            <a:off x="6356484" y="7327044"/>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26" name="object 26"/>
          <p:cNvSpPr/>
          <p:nvPr/>
        </p:nvSpPr>
        <p:spPr>
          <a:xfrm>
            <a:off x="6356484" y="8012844"/>
            <a:ext cx="47625" cy="47625"/>
          </a:xfrm>
          <a:custGeom>
            <a:avLst/>
            <a:gdLst/>
            <a:ahLst/>
            <a:cxnLst/>
            <a:rect l="l" t="t" r="r" b="b"/>
            <a:pathLst>
              <a:path w="47625" h="47625">
                <a:moveTo>
                  <a:pt x="30388" y="47625"/>
                </a:moveTo>
                <a:lnTo>
                  <a:pt x="17236" y="47625"/>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5"/>
                </a:lnTo>
                <a:close/>
              </a:path>
            </a:pathLst>
          </a:custGeom>
          <a:solidFill>
            <a:srgbClr val="000000"/>
          </a:solidFill>
        </p:spPr>
        <p:txBody>
          <a:bodyPr wrap="square" lIns="0" tIns="0" rIns="0" bIns="0" rtlCol="0"/>
          <a:lstStyle/>
          <a:p>
            <a:endParaRPr/>
          </a:p>
        </p:txBody>
      </p:sp>
      <p:sp>
        <p:nvSpPr>
          <p:cNvPr id="27" name="object 27"/>
          <p:cNvSpPr/>
          <p:nvPr/>
        </p:nvSpPr>
        <p:spPr>
          <a:xfrm>
            <a:off x="6356484" y="8470044"/>
            <a:ext cx="47625" cy="47625"/>
          </a:xfrm>
          <a:custGeom>
            <a:avLst/>
            <a:gdLst/>
            <a:ahLst/>
            <a:cxnLst/>
            <a:rect l="l" t="t" r="r" b="b"/>
            <a:pathLst>
              <a:path w="47625" h="47625">
                <a:moveTo>
                  <a:pt x="30388" y="47624"/>
                </a:moveTo>
                <a:lnTo>
                  <a:pt x="17236" y="47624"/>
                </a:lnTo>
                <a:lnTo>
                  <a:pt x="11624" y="45299"/>
                </a:lnTo>
                <a:lnTo>
                  <a:pt x="2324" y="36000"/>
                </a:lnTo>
                <a:lnTo>
                  <a:pt x="0" y="30388"/>
                </a:lnTo>
                <a:lnTo>
                  <a:pt x="0" y="17236"/>
                </a:lnTo>
                <a:lnTo>
                  <a:pt x="2324" y="11623"/>
                </a:lnTo>
                <a:lnTo>
                  <a:pt x="11624" y="2324"/>
                </a:lnTo>
                <a:lnTo>
                  <a:pt x="17236" y="0"/>
                </a:lnTo>
                <a:lnTo>
                  <a:pt x="30388" y="0"/>
                </a:lnTo>
                <a:lnTo>
                  <a:pt x="36000" y="2324"/>
                </a:lnTo>
                <a:lnTo>
                  <a:pt x="45300" y="11623"/>
                </a:lnTo>
                <a:lnTo>
                  <a:pt x="47625" y="17236"/>
                </a:lnTo>
                <a:lnTo>
                  <a:pt x="47625" y="30388"/>
                </a:lnTo>
                <a:lnTo>
                  <a:pt x="45300" y="36000"/>
                </a:lnTo>
                <a:lnTo>
                  <a:pt x="36000" y="45299"/>
                </a:lnTo>
                <a:lnTo>
                  <a:pt x="30388" y="47624"/>
                </a:lnTo>
                <a:close/>
              </a:path>
            </a:pathLst>
          </a:custGeom>
          <a:solidFill>
            <a:srgbClr val="000000"/>
          </a:solidFill>
        </p:spPr>
        <p:txBody>
          <a:bodyPr wrap="square" lIns="0" tIns="0" rIns="0" bIns="0" rtlCol="0"/>
          <a:lstStyle/>
          <a:p>
            <a:endParaRPr/>
          </a:p>
        </p:txBody>
      </p:sp>
      <p:sp>
        <p:nvSpPr>
          <p:cNvPr id="28" name="object 28"/>
          <p:cNvSpPr/>
          <p:nvPr/>
        </p:nvSpPr>
        <p:spPr>
          <a:xfrm>
            <a:off x="6356484" y="8927244"/>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29" name="object 29"/>
          <p:cNvSpPr txBox="1"/>
          <p:nvPr/>
        </p:nvSpPr>
        <p:spPr>
          <a:xfrm>
            <a:off x="6496184" y="7188042"/>
            <a:ext cx="2261870" cy="1838388"/>
          </a:xfrm>
          <a:prstGeom prst="rect">
            <a:avLst/>
          </a:prstGeom>
        </p:spPr>
        <p:txBody>
          <a:bodyPr vert="horz" wrap="square" lIns="0" tIns="12700" rIns="0" bIns="0" rtlCol="0">
            <a:spAutoFit/>
          </a:bodyPr>
          <a:lstStyle/>
          <a:p>
            <a:pPr marL="12700" marR="5080">
              <a:lnSpc>
                <a:spcPct val="107100"/>
              </a:lnSpc>
              <a:spcBef>
                <a:spcPts val="100"/>
              </a:spcBef>
            </a:pPr>
            <a:r>
              <a:rPr sz="1400" b="0" dirty="0">
                <a:cs typeface="HelveticaNeueLT Pro 45 Lt"/>
              </a:rPr>
              <a:t>Core systems, structures  and processes are  simplified and standardised  Values and behaviours are  explicit and engaging  Volunteering is easy and  flexible</a:t>
            </a:r>
            <a:endParaRPr sz="1400" dirty="0">
              <a:cs typeface="HelveticaNeueLT Pro 45 Lt"/>
            </a:endParaRPr>
          </a:p>
          <a:p>
            <a:pPr marL="12700" marR="92075">
              <a:lnSpc>
                <a:spcPct val="107100"/>
              </a:lnSpc>
            </a:pPr>
            <a:r>
              <a:rPr sz="1400" b="0" dirty="0">
                <a:cs typeface="HelveticaNeueLT Pro 45 Lt"/>
              </a:rPr>
              <a:t>The organisation works as  one, for a common goal</a:t>
            </a:r>
            <a:endParaRPr sz="1400" dirty="0">
              <a:cs typeface="HelveticaNeueLT Pro 45 Lt"/>
            </a:endParaRPr>
          </a:p>
        </p:txBody>
      </p:sp>
      <p:sp>
        <p:nvSpPr>
          <p:cNvPr id="30" name="object 30"/>
          <p:cNvSpPr txBox="1"/>
          <p:nvPr/>
        </p:nvSpPr>
        <p:spPr>
          <a:xfrm>
            <a:off x="9332277" y="4973582"/>
            <a:ext cx="1256030" cy="262251"/>
          </a:xfrm>
          <a:prstGeom prst="rect">
            <a:avLst/>
          </a:prstGeom>
        </p:spPr>
        <p:txBody>
          <a:bodyPr vert="horz" wrap="square" lIns="0" tIns="15875" rIns="0" bIns="0" rtlCol="0">
            <a:spAutoFit/>
          </a:bodyPr>
          <a:lstStyle/>
          <a:p>
            <a:pPr marL="12700">
              <a:lnSpc>
                <a:spcPct val="100000"/>
              </a:lnSpc>
              <a:spcBef>
                <a:spcPts val="125"/>
              </a:spcBef>
            </a:pPr>
            <a:r>
              <a:rPr sz="1600" b="1" dirty="0">
                <a:solidFill>
                  <a:srgbClr val="E4163E"/>
                </a:solidFill>
                <a:cs typeface="Arial"/>
              </a:rPr>
              <a:t>REIMAGINE</a:t>
            </a:r>
            <a:endParaRPr sz="1600" b="1" dirty="0">
              <a:cs typeface="Arial"/>
            </a:endParaRPr>
          </a:p>
        </p:txBody>
      </p:sp>
      <p:sp>
        <p:nvSpPr>
          <p:cNvPr id="31" name="object 31"/>
          <p:cNvSpPr txBox="1"/>
          <p:nvPr/>
        </p:nvSpPr>
        <p:spPr>
          <a:xfrm>
            <a:off x="9332277" y="5456626"/>
            <a:ext cx="2705100" cy="1263650"/>
          </a:xfrm>
          <a:prstGeom prst="rect">
            <a:avLst/>
          </a:prstGeom>
        </p:spPr>
        <p:txBody>
          <a:bodyPr vert="horz" wrap="square" lIns="0" tIns="12700" rIns="0" bIns="0" rtlCol="0">
            <a:spAutoFit/>
          </a:bodyPr>
          <a:lstStyle/>
          <a:p>
            <a:pPr marL="12700" marR="5080">
              <a:lnSpc>
                <a:spcPct val="108300"/>
              </a:lnSpc>
              <a:spcBef>
                <a:spcPts val="100"/>
              </a:spcBef>
            </a:pPr>
            <a:r>
              <a:rPr sz="1500" b="0" dirty="0">
                <a:cs typeface="HelveticaNeueLT Pro 45 Lt"/>
              </a:rPr>
              <a:t>We understand who we are  and the impact of our work. We view the world through our customer and communities eyes. We are innovative.</a:t>
            </a:r>
            <a:endParaRPr sz="1500" dirty="0">
              <a:cs typeface="HelveticaNeueLT Pro 45 Lt"/>
            </a:endParaRPr>
          </a:p>
        </p:txBody>
      </p:sp>
      <p:sp>
        <p:nvSpPr>
          <p:cNvPr id="32" name="object 32"/>
          <p:cNvSpPr/>
          <p:nvPr/>
        </p:nvSpPr>
        <p:spPr>
          <a:xfrm>
            <a:off x="9440227" y="72584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33" name="object 33"/>
          <p:cNvSpPr/>
          <p:nvPr/>
        </p:nvSpPr>
        <p:spPr>
          <a:xfrm>
            <a:off x="9440227" y="81728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34" name="object 34"/>
          <p:cNvSpPr/>
          <p:nvPr/>
        </p:nvSpPr>
        <p:spPr>
          <a:xfrm>
            <a:off x="9440227" y="88586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35" name="object 35"/>
          <p:cNvSpPr/>
          <p:nvPr/>
        </p:nvSpPr>
        <p:spPr>
          <a:xfrm>
            <a:off x="9440227" y="9544459"/>
            <a:ext cx="47625" cy="47625"/>
          </a:xfrm>
          <a:custGeom>
            <a:avLst/>
            <a:gdLst/>
            <a:ahLst/>
            <a:cxnLst/>
            <a:rect l="l" t="t" r="r" b="b"/>
            <a:pathLst>
              <a:path w="47625" h="47625">
                <a:moveTo>
                  <a:pt x="30388" y="47624"/>
                </a:moveTo>
                <a:lnTo>
                  <a:pt x="17236" y="47624"/>
                </a:lnTo>
                <a:lnTo>
                  <a:pt x="11624" y="45299"/>
                </a:lnTo>
                <a:lnTo>
                  <a:pt x="2324" y="36000"/>
                </a:lnTo>
                <a:lnTo>
                  <a:pt x="0" y="30387"/>
                </a:lnTo>
                <a:lnTo>
                  <a:pt x="0" y="17236"/>
                </a:lnTo>
                <a:lnTo>
                  <a:pt x="2324" y="11624"/>
                </a:lnTo>
                <a:lnTo>
                  <a:pt x="11624" y="2324"/>
                </a:lnTo>
                <a:lnTo>
                  <a:pt x="17236" y="0"/>
                </a:lnTo>
                <a:lnTo>
                  <a:pt x="30388" y="0"/>
                </a:lnTo>
                <a:lnTo>
                  <a:pt x="36000" y="2324"/>
                </a:lnTo>
                <a:lnTo>
                  <a:pt x="45300" y="11624"/>
                </a:lnTo>
                <a:lnTo>
                  <a:pt x="47625" y="17236"/>
                </a:lnTo>
                <a:lnTo>
                  <a:pt x="47625" y="30387"/>
                </a:lnTo>
                <a:lnTo>
                  <a:pt x="45300" y="36000"/>
                </a:lnTo>
                <a:lnTo>
                  <a:pt x="36000" y="45299"/>
                </a:lnTo>
                <a:lnTo>
                  <a:pt x="30388" y="47624"/>
                </a:lnTo>
                <a:close/>
              </a:path>
            </a:pathLst>
          </a:custGeom>
          <a:solidFill>
            <a:srgbClr val="000000"/>
          </a:solidFill>
        </p:spPr>
        <p:txBody>
          <a:bodyPr wrap="square" lIns="0" tIns="0" rIns="0" bIns="0" rtlCol="0"/>
          <a:lstStyle/>
          <a:p>
            <a:endParaRPr/>
          </a:p>
        </p:txBody>
      </p:sp>
      <p:sp>
        <p:nvSpPr>
          <p:cNvPr id="36" name="object 36"/>
          <p:cNvSpPr txBox="1"/>
          <p:nvPr/>
        </p:nvSpPr>
        <p:spPr>
          <a:xfrm>
            <a:off x="9579927" y="7119457"/>
            <a:ext cx="2308225" cy="2538259"/>
          </a:xfrm>
          <a:prstGeom prst="rect">
            <a:avLst/>
          </a:prstGeom>
        </p:spPr>
        <p:txBody>
          <a:bodyPr vert="horz" wrap="square" lIns="0" tIns="12700" rIns="0" bIns="0" rtlCol="0">
            <a:spAutoFit/>
          </a:bodyPr>
          <a:lstStyle/>
          <a:p>
            <a:pPr marL="12700" marR="149225">
              <a:lnSpc>
                <a:spcPct val="107100"/>
              </a:lnSpc>
              <a:spcBef>
                <a:spcPts val="100"/>
              </a:spcBef>
            </a:pPr>
            <a:r>
              <a:rPr sz="1400" b="0" dirty="0">
                <a:cs typeface="HelveticaNeueLT Pro 45 Lt"/>
              </a:rPr>
              <a:t>It is clear what St John  Stands for and its value to  its partners and the  community</a:t>
            </a:r>
            <a:endParaRPr sz="1400" dirty="0">
              <a:cs typeface="HelveticaNeueLT Pro 45 Lt"/>
            </a:endParaRPr>
          </a:p>
          <a:p>
            <a:pPr marL="12700" marR="95885">
              <a:lnSpc>
                <a:spcPct val="107100"/>
              </a:lnSpc>
            </a:pPr>
            <a:r>
              <a:rPr sz="1400" b="0" dirty="0">
                <a:cs typeface="HelveticaNeueLT Pro 45 Lt"/>
              </a:rPr>
              <a:t>Services are tailored to  individual, corporate and  local community needs  Technology is leveraged to  enhance our customer  experience</a:t>
            </a:r>
            <a:endParaRPr sz="1400" dirty="0">
              <a:cs typeface="HelveticaNeueLT Pro 45 Lt"/>
            </a:endParaRPr>
          </a:p>
          <a:p>
            <a:pPr marL="12700" marR="5080">
              <a:lnSpc>
                <a:spcPct val="107100"/>
              </a:lnSpc>
            </a:pPr>
            <a:r>
              <a:rPr sz="1400" b="0" dirty="0">
                <a:cs typeface="HelveticaNeueLT Pro 45 Lt"/>
              </a:rPr>
              <a:t>Our structure is designed to  meet our future needs</a:t>
            </a:r>
            <a:endParaRPr sz="1400" dirty="0">
              <a:cs typeface="HelveticaNeueLT Pro 45 Lt"/>
            </a:endParaRPr>
          </a:p>
        </p:txBody>
      </p:sp>
      <p:sp>
        <p:nvSpPr>
          <p:cNvPr id="37" name="object 37"/>
          <p:cNvSpPr txBox="1"/>
          <p:nvPr/>
        </p:nvSpPr>
        <p:spPr>
          <a:xfrm>
            <a:off x="12598285" y="4973582"/>
            <a:ext cx="901065" cy="262251"/>
          </a:xfrm>
          <a:prstGeom prst="rect">
            <a:avLst/>
          </a:prstGeom>
        </p:spPr>
        <p:txBody>
          <a:bodyPr vert="horz" wrap="square" lIns="0" tIns="15875" rIns="0" bIns="0" rtlCol="0">
            <a:spAutoFit/>
          </a:bodyPr>
          <a:lstStyle/>
          <a:p>
            <a:pPr marL="12700">
              <a:lnSpc>
                <a:spcPct val="100000"/>
              </a:lnSpc>
              <a:spcBef>
                <a:spcPts val="125"/>
              </a:spcBef>
            </a:pPr>
            <a:r>
              <a:rPr sz="1600" b="1" dirty="0">
                <a:solidFill>
                  <a:srgbClr val="E4163E"/>
                </a:solidFill>
                <a:cs typeface="Arial"/>
              </a:rPr>
              <a:t>FUTURE</a:t>
            </a:r>
            <a:endParaRPr sz="1600" b="1" dirty="0">
              <a:cs typeface="Arial"/>
            </a:endParaRPr>
          </a:p>
        </p:txBody>
      </p:sp>
      <p:sp>
        <p:nvSpPr>
          <p:cNvPr id="38" name="object 38"/>
          <p:cNvSpPr txBox="1"/>
          <p:nvPr/>
        </p:nvSpPr>
        <p:spPr>
          <a:xfrm>
            <a:off x="12598285" y="5425297"/>
            <a:ext cx="2358390" cy="1263650"/>
          </a:xfrm>
          <a:prstGeom prst="rect">
            <a:avLst/>
          </a:prstGeom>
        </p:spPr>
        <p:txBody>
          <a:bodyPr vert="horz" wrap="square" lIns="0" tIns="12700" rIns="0" bIns="0" rtlCol="0">
            <a:spAutoFit/>
          </a:bodyPr>
          <a:lstStyle/>
          <a:p>
            <a:pPr marL="12700" marR="5080">
              <a:lnSpc>
                <a:spcPct val="108300"/>
              </a:lnSpc>
              <a:spcBef>
                <a:spcPts val="100"/>
              </a:spcBef>
            </a:pPr>
            <a:r>
              <a:rPr sz="1500" b="0" dirty="0">
                <a:cs typeface="HelveticaNeueLT Pro 45 Lt"/>
              </a:rPr>
              <a:t>We are the custodians of  St John NSW. We have  the responsibility to ensure  its sustainability. We are  relevant.</a:t>
            </a:r>
            <a:endParaRPr sz="1500" dirty="0">
              <a:cs typeface="HelveticaNeueLT Pro 45 Lt"/>
            </a:endParaRPr>
          </a:p>
        </p:txBody>
      </p:sp>
      <p:sp>
        <p:nvSpPr>
          <p:cNvPr id="39" name="object 39"/>
          <p:cNvSpPr/>
          <p:nvPr/>
        </p:nvSpPr>
        <p:spPr>
          <a:xfrm>
            <a:off x="12706235" y="73727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40" name="object 40"/>
          <p:cNvSpPr/>
          <p:nvPr/>
        </p:nvSpPr>
        <p:spPr>
          <a:xfrm>
            <a:off x="12706235" y="78299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41" name="object 41"/>
          <p:cNvSpPr/>
          <p:nvPr/>
        </p:nvSpPr>
        <p:spPr>
          <a:xfrm>
            <a:off x="12706235" y="82871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42" name="object 42"/>
          <p:cNvSpPr/>
          <p:nvPr/>
        </p:nvSpPr>
        <p:spPr>
          <a:xfrm>
            <a:off x="12706235" y="8972959"/>
            <a:ext cx="47625" cy="47625"/>
          </a:xfrm>
          <a:custGeom>
            <a:avLst/>
            <a:gdLst/>
            <a:ahLst/>
            <a:cxnLst/>
            <a:rect l="l" t="t" r="r" b="b"/>
            <a:pathLst>
              <a:path w="47625" h="47625">
                <a:moveTo>
                  <a:pt x="30388" y="47624"/>
                </a:moveTo>
                <a:lnTo>
                  <a:pt x="17236" y="47624"/>
                </a:lnTo>
                <a:lnTo>
                  <a:pt x="11624" y="45300"/>
                </a:lnTo>
                <a:lnTo>
                  <a:pt x="2324" y="36000"/>
                </a:lnTo>
                <a:lnTo>
                  <a:pt x="0" y="30388"/>
                </a:lnTo>
                <a:lnTo>
                  <a:pt x="0" y="17236"/>
                </a:lnTo>
                <a:lnTo>
                  <a:pt x="2324" y="11624"/>
                </a:lnTo>
                <a:lnTo>
                  <a:pt x="11624" y="2324"/>
                </a:lnTo>
                <a:lnTo>
                  <a:pt x="17236" y="0"/>
                </a:lnTo>
                <a:lnTo>
                  <a:pt x="30388" y="0"/>
                </a:lnTo>
                <a:lnTo>
                  <a:pt x="36000" y="2324"/>
                </a:lnTo>
                <a:lnTo>
                  <a:pt x="45300" y="11624"/>
                </a:lnTo>
                <a:lnTo>
                  <a:pt x="47625" y="17236"/>
                </a:lnTo>
                <a:lnTo>
                  <a:pt x="47625" y="30388"/>
                </a:lnTo>
                <a:lnTo>
                  <a:pt x="45300" y="36000"/>
                </a:lnTo>
                <a:lnTo>
                  <a:pt x="36000" y="45300"/>
                </a:lnTo>
                <a:lnTo>
                  <a:pt x="30388" y="47624"/>
                </a:lnTo>
                <a:close/>
              </a:path>
            </a:pathLst>
          </a:custGeom>
          <a:solidFill>
            <a:srgbClr val="000000"/>
          </a:solidFill>
        </p:spPr>
        <p:txBody>
          <a:bodyPr wrap="square" lIns="0" tIns="0" rIns="0" bIns="0" rtlCol="0"/>
          <a:lstStyle/>
          <a:p>
            <a:endParaRPr/>
          </a:p>
        </p:txBody>
      </p:sp>
      <p:sp>
        <p:nvSpPr>
          <p:cNvPr id="43" name="object 43"/>
          <p:cNvSpPr txBox="1"/>
          <p:nvPr/>
        </p:nvSpPr>
        <p:spPr>
          <a:xfrm>
            <a:off x="12845935" y="7233757"/>
            <a:ext cx="2255520" cy="2540000"/>
          </a:xfrm>
          <a:prstGeom prst="rect">
            <a:avLst/>
          </a:prstGeom>
        </p:spPr>
        <p:txBody>
          <a:bodyPr vert="horz" wrap="square" lIns="0" tIns="12700" rIns="0" bIns="0" rtlCol="0">
            <a:spAutoFit/>
          </a:bodyPr>
          <a:lstStyle/>
          <a:p>
            <a:pPr marL="12700" marR="92710">
              <a:lnSpc>
                <a:spcPct val="107100"/>
              </a:lnSpc>
              <a:spcBef>
                <a:spcPts val="100"/>
              </a:spcBef>
            </a:pPr>
            <a:r>
              <a:rPr sz="1400" b="0" dirty="0">
                <a:cs typeface="HelveticaNeueLT Pro 45 Lt"/>
              </a:rPr>
              <a:t>New business lines are  developed and invested in  Revenue streams are  diversified</a:t>
            </a:r>
            <a:endParaRPr sz="1400" dirty="0">
              <a:cs typeface="HelveticaNeueLT Pro 45 Lt"/>
            </a:endParaRPr>
          </a:p>
          <a:p>
            <a:pPr marL="12700" marR="149225" algn="just">
              <a:lnSpc>
                <a:spcPct val="107100"/>
              </a:lnSpc>
            </a:pPr>
            <a:r>
              <a:rPr sz="1400" b="0" dirty="0">
                <a:cs typeface="HelveticaNeueLT Pro 45 Lt"/>
              </a:rPr>
              <a:t>Fundraising increases the  breadth and reach of our  social impact</a:t>
            </a:r>
            <a:endParaRPr sz="1400" dirty="0">
              <a:cs typeface="HelveticaNeueLT Pro 45 Lt"/>
            </a:endParaRPr>
          </a:p>
          <a:p>
            <a:pPr marL="12700" marR="5080">
              <a:lnSpc>
                <a:spcPct val="107100"/>
              </a:lnSpc>
            </a:pPr>
            <a:r>
              <a:rPr sz="1400" b="0" dirty="0">
                <a:cs typeface="HelveticaNeueLT Pro 45 Lt"/>
              </a:rPr>
              <a:t>Pathways and  opportunities for volunteers  and staff are well-defined  and build capability</a:t>
            </a:r>
            <a:endParaRPr sz="1400" dirty="0">
              <a:cs typeface="HelveticaNeueLT Pro 45 Lt"/>
            </a:endParaRPr>
          </a:p>
        </p:txBody>
      </p:sp>
      <p:sp>
        <p:nvSpPr>
          <p:cNvPr id="44" name="object 44"/>
          <p:cNvSpPr/>
          <p:nvPr/>
        </p:nvSpPr>
        <p:spPr>
          <a:xfrm>
            <a:off x="5973767" y="4920555"/>
            <a:ext cx="0" cy="5123180"/>
          </a:xfrm>
          <a:custGeom>
            <a:avLst/>
            <a:gdLst/>
            <a:ahLst/>
            <a:cxnLst/>
            <a:rect l="l" t="t" r="r" b="b"/>
            <a:pathLst>
              <a:path h="5123180">
                <a:moveTo>
                  <a:pt x="0" y="0"/>
                </a:moveTo>
                <a:lnTo>
                  <a:pt x="0" y="5122755"/>
                </a:lnTo>
              </a:path>
            </a:pathLst>
          </a:custGeom>
          <a:ln w="33760">
            <a:solidFill>
              <a:srgbClr val="E4163E"/>
            </a:solidFill>
          </a:ln>
        </p:spPr>
        <p:txBody>
          <a:bodyPr wrap="square" lIns="0" tIns="0" rIns="0" bIns="0" rtlCol="0"/>
          <a:lstStyle/>
          <a:p>
            <a:endParaRPr/>
          </a:p>
        </p:txBody>
      </p:sp>
      <p:sp>
        <p:nvSpPr>
          <p:cNvPr id="45" name="object 45"/>
          <p:cNvSpPr/>
          <p:nvPr/>
        </p:nvSpPr>
        <p:spPr>
          <a:xfrm>
            <a:off x="9111287" y="4920555"/>
            <a:ext cx="0" cy="5123180"/>
          </a:xfrm>
          <a:custGeom>
            <a:avLst/>
            <a:gdLst/>
            <a:ahLst/>
            <a:cxnLst/>
            <a:rect l="l" t="t" r="r" b="b"/>
            <a:pathLst>
              <a:path h="5123180">
                <a:moveTo>
                  <a:pt x="0" y="0"/>
                </a:moveTo>
                <a:lnTo>
                  <a:pt x="0" y="5122755"/>
                </a:lnTo>
              </a:path>
            </a:pathLst>
          </a:custGeom>
          <a:ln w="33760">
            <a:solidFill>
              <a:srgbClr val="E4163E"/>
            </a:solidFill>
          </a:ln>
        </p:spPr>
        <p:txBody>
          <a:bodyPr wrap="square" lIns="0" tIns="0" rIns="0" bIns="0" rtlCol="0"/>
          <a:lstStyle/>
          <a:p>
            <a:endParaRPr/>
          </a:p>
        </p:txBody>
      </p:sp>
      <p:sp>
        <p:nvSpPr>
          <p:cNvPr id="46" name="object 46"/>
          <p:cNvSpPr/>
          <p:nvPr/>
        </p:nvSpPr>
        <p:spPr>
          <a:xfrm>
            <a:off x="12294582" y="4905164"/>
            <a:ext cx="0" cy="5123180"/>
          </a:xfrm>
          <a:custGeom>
            <a:avLst/>
            <a:gdLst/>
            <a:ahLst/>
            <a:cxnLst/>
            <a:rect l="l" t="t" r="r" b="b"/>
            <a:pathLst>
              <a:path h="5123180">
                <a:moveTo>
                  <a:pt x="0" y="0"/>
                </a:moveTo>
                <a:lnTo>
                  <a:pt x="0" y="5122755"/>
                </a:lnTo>
              </a:path>
            </a:pathLst>
          </a:custGeom>
          <a:ln w="33760">
            <a:solidFill>
              <a:srgbClr val="E4163E"/>
            </a:solidFill>
          </a:ln>
        </p:spPr>
        <p:txBody>
          <a:bodyPr wrap="square" lIns="0" tIns="0" rIns="0" bIns="0" rtlCol="0"/>
          <a:lstStyle/>
          <a:p>
            <a:endParaRPr/>
          </a:p>
        </p:txBody>
      </p:sp>
      <p:sp>
        <p:nvSpPr>
          <p:cNvPr id="47" name="object 47"/>
          <p:cNvSpPr/>
          <p:nvPr/>
        </p:nvSpPr>
        <p:spPr>
          <a:xfrm>
            <a:off x="8549121" y="2506051"/>
            <a:ext cx="241255" cy="251836"/>
          </a:xfrm>
          <a:prstGeom prst="rect">
            <a:avLst/>
          </a:prstGeom>
          <a:blipFill>
            <a:blip r:embed="rId3" cstate="print"/>
            <a:stretch>
              <a:fillRect/>
            </a:stretch>
          </a:blipFill>
        </p:spPr>
        <p:txBody>
          <a:bodyPr wrap="square" lIns="0" tIns="0" rIns="0" bIns="0" rtlCol="0"/>
          <a:lstStyle/>
          <a:p>
            <a:endParaRPr/>
          </a:p>
        </p:txBody>
      </p:sp>
      <p:sp>
        <p:nvSpPr>
          <p:cNvPr id="48" name="object 48"/>
          <p:cNvSpPr/>
          <p:nvPr/>
        </p:nvSpPr>
        <p:spPr>
          <a:xfrm>
            <a:off x="8549121" y="3309834"/>
            <a:ext cx="241255" cy="251836"/>
          </a:xfrm>
          <a:prstGeom prst="rect">
            <a:avLst/>
          </a:prstGeom>
          <a:blipFill>
            <a:blip r:embed="rId4" cstate="print"/>
            <a:stretch>
              <a:fillRect/>
            </a:stretch>
          </a:blipFill>
        </p:spPr>
        <p:txBody>
          <a:bodyPr wrap="square" lIns="0" tIns="0" rIns="0" bIns="0" rtlCol="0"/>
          <a:lstStyle/>
          <a:p>
            <a:endParaRPr/>
          </a:p>
        </p:txBody>
      </p:sp>
      <p:sp>
        <p:nvSpPr>
          <p:cNvPr id="49" name="object 49"/>
          <p:cNvSpPr/>
          <p:nvPr/>
        </p:nvSpPr>
        <p:spPr>
          <a:xfrm>
            <a:off x="8549121" y="4622319"/>
            <a:ext cx="241255" cy="251836"/>
          </a:xfrm>
          <a:prstGeom prst="rect">
            <a:avLst/>
          </a:prstGeom>
          <a:blipFill>
            <a:blip r:embed="rId4" cstate="print"/>
            <a:stretch>
              <a:fillRect/>
            </a:stretch>
          </a:blipFill>
        </p:spPr>
        <p:txBody>
          <a:bodyPr wrap="square" lIns="0" tIns="0" rIns="0" bIns="0" rtlCol="0"/>
          <a:lstStyle/>
          <a:p>
            <a:endParaRPr/>
          </a:p>
        </p:txBody>
      </p:sp>
      <p:sp>
        <p:nvSpPr>
          <p:cNvPr id="50" name="object 50"/>
          <p:cNvSpPr txBox="1">
            <a:spLocks noGrp="1"/>
          </p:cNvSpPr>
          <p:nvPr>
            <p:ph type="title"/>
          </p:nvPr>
        </p:nvSpPr>
        <p:spPr>
          <a:xfrm>
            <a:off x="1232183" y="616397"/>
            <a:ext cx="14116607" cy="928459"/>
          </a:xfrm>
          <a:prstGeom prst="rect">
            <a:avLst/>
          </a:prstGeom>
        </p:spPr>
        <p:txBody>
          <a:bodyPr vert="horz" wrap="square" lIns="0" tIns="12700" rIns="0" bIns="0" rtlCol="0">
            <a:spAutoFit/>
          </a:bodyPr>
          <a:lstStyle/>
          <a:p>
            <a:pPr marL="12700">
              <a:lnSpc>
                <a:spcPct val="100000"/>
              </a:lnSpc>
              <a:spcBef>
                <a:spcPts val="100"/>
              </a:spcBef>
            </a:pPr>
            <a:r>
              <a:rPr sz="5950" spc="400" dirty="0">
                <a:solidFill>
                  <a:srgbClr val="E4163E"/>
                </a:solidFill>
                <a:latin typeface="HelveticaNeueLT Pro 65 Md" panose="020B0604020202020204" pitchFamily="34" charset="0"/>
              </a:rPr>
              <a:t>St </a:t>
            </a:r>
            <a:r>
              <a:rPr sz="5950" spc="550" dirty="0">
                <a:solidFill>
                  <a:srgbClr val="E4163E"/>
                </a:solidFill>
                <a:latin typeface="HelveticaNeueLT Pro 65 Md" panose="020B0604020202020204" pitchFamily="34" charset="0"/>
              </a:rPr>
              <a:t>John </a:t>
            </a:r>
            <a:r>
              <a:rPr sz="5950" spc="365" dirty="0">
                <a:solidFill>
                  <a:srgbClr val="E4163E"/>
                </a:solidFill>
                <a:latin typeface="HelveticaNeueLT Pro 65 Md" panose="020B0604020202020204" pitchFamily="34" charset="0"/>
              </a:rPr>
              <a:t>NSW </a:t>
            </a:r>
            <a:r>
              <a:rPr sz="5950" spc="480" dirty="0">
                <a:solidFill>
                  <a:srgbClr val="E4163E"/>
                </a:solidFill>
                <a:latin typeface="HelveticaNeueLT Pro 65 Md" panose="020B0604020202020204" pitchFamily="34" charset="0"/>
              </a:rPr>
              <a:t>Strategic</a:t>
            </a:r>
            <a:r>
              <a:rPr sz="5950" spc="-810" dirty="0">
                <a:solidFill>
                  <a:srgbClr val="E4163E"/>
                </a:solidFill>
                <a:latin typeface="HelveticaNeueLT Pro 65 Md" panose="020B0604020202020204" pitchFamily="34" charset="0"/>
              </a:rPr>
              <a:t> </a:t>
            </a:r>
            <a:r>
              <a:rPr sz="5950" spc="560" dirty="0">
                <a:solidFill>
                  <a:srgbClr val="E4163E"/>
                </a:solidFill>
                <a:latin typeface="HelveticaNeueLT Pro 65 Md" panose="020B0604020202020204" pitchFamily="34" charset="0"/>
              </a:rPr>
              <a:t>Framework</a:t>
            </a:r>
            <a:endParaRPr sz="5950" dirty="0">
              <a:latin typeface="HelveticaNeueLT Pro 65 Md" panose="020B0604020202020204" pitchFamily="34" charset="0"/>
            </a:endParaRPr>
          </a:p>
        </p:txBody>
      </p:sp>
      <p:sp>
        <p:nvSpPr>
          <p:cNvPr id="51" name="object 51"/>
          <p:cNvSpPr/>
          <p:nvPr/>
        </p:nvSpPr>
        <p:spPr>
          <a:xfrm>
            <a:off x="16116366" y="457328"/>
            <a:ext cx="1552037" cy="273805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76738" y="8715591"/>
            <a:ext cx="12085320" cy="0"/>
          </a:xfrm>
          <a:custGeom>
            <a:avLst/>
            <a:gdLst/>
            <a:ahLst/>
            <a:cxnLst/>
            <a:rect l="l" t="t" r="r" b="b"/>
            <a:pathLst>
              <a:path w="12085319">
                <a:moveTo>
                  <a:pt x="0" y="0"/>
                </a:moveTo>
                <a:lnTo>
                  <a:pt x="12085163" y="0"/>
                </a:lnTo>
              </a:path>
            </a:pathLst>
          </a:custGeom>
          <a:ln w="67521">
            <a:solidFill>
              <a:srgbClr val="E4163E"/>
            </a:solidFill>
          </a:ln>
        </p:spPr>
        <p:txBody>
          <a:bodyPr wrap="square" lIns="0" tIns="0" rIns="0" bIns="0" rtlCol="0"/>
          <a:lstStyle/>
          <a:p>
            <a:endParaRPr/>
          </a:p>
        </p:txBody>
      </p:sp>
      <p:sp>
        <p:nvSpPr>
          <p:cNvPr id="3" name="object 3"/>
          <p:cNvSpPr/>
          <p:nvPr/>
        </p:nvSpPr>
        <p:spPr>
          <a:xfrm>
            <a:off x="3312418" y="2423338"/>
            <a:ext cx="0" cy="6285865"/>
          </a:xfrm>
          <a:custGeom>
            <a:avLst/>
            <a:gdLst/>
            <a:ahLst/>
            <a:cxnLst/>
            <a:rect l="l" t="t" r="r" b="b"/>
            <a:pathLst>
              <a:path h="6285865">
                <a:moveTo>
                  <a:pt x="0" y="0"/>
                </a:moveTo>
                <a:lnTo>
                  <a:pt x="0" y="6285549"/>
                </a:lnTo>
              </a:path>
            </a:pathLst>
          </a:custGeom>
          <a:ln w="67521">
            <a:solidFill>
              <a:srgbClr val="E4163E"/>
            </a:solidFill>
          </a:ln>
        </p:spPr>
        <p:txBody>
          <a:bodyPr wrap="square" lIns="0" tIns="0" rIns="0" bIns="0" rtlCol="0"/>
          <a:lstStyle/>
          <a:p>
            <a:endParaRPr/>
          </a:p>
        </p:txBody>
      </p:sp>
      <p:sp>
        <p:nvSpPr>
          <p:cNvPr id="4" name="object 4"/>
          <p:cNvSpPr txBox="1"/>
          <p:nvPr/>
        </p:nvSpPr>
        <p:spPr>
          <a:xfrm>
            <a:off x="4378753" y="8811612"/>
            <a:ext cx="2262505" cy="751488"/>
          </a:xfrm>
          <a:prstGeom prst="rect">
            <a:avLst/>
          </a:prstGeom>
        </p:spPr>
        <p:txBody>
          <a:bodyPr vert="horz" wrap="square" lIns="0" tIns="12700" rIns="0" bIns="0" rtlCol="0">
            <a:spAutoFit/>
          </a:bodyPr>
          <a:lstStyle/>
          <a:p>
            <a:pPr marL="12700" marR="5080" indent="302895">
              <a:spcBef>
                <a:spcPts val="100"/>
              </a:spcBef>
            </a:pPr>
            <a:r>
              <a:rPr sz="2400" b="1" dirty="0">
                <a:cs typeface="Arial"/>
              </a:rPr>
              <a:t>2018 TRUST  AND CAPABILITY</a:t>
            </a:r>
          </a:p>
        </p:txBody>
      </p:sp>
      <p:sp>
        <p:nvSpPr>
          <p:cNvPr id="5" name="object 5"/>
          <p:cNvSpPr txBox="1"/>
          <p:nvPr/>
        </p:nvSpPr>
        <p:spPr>
          <a:xfrm>
            <a:off x="8166330" y="8845962"/>
            <a:ext cx="2035810" cy="751488"/>
          </a:xfrm>
          <a:prstGeom prst="rect">
            <a:avLst/>
          </a:prstGeom>
        </p:spPr>
        <p:txBody>
          <a:bodyPr vert="horz" wrap="square" lIns="0" tIns="12700" rIns="0" bIns="0" rtlCol="0">
            <a:spAutoFit/>
          </a:bodyPr>
          <a:lstStyle/>
          <a:p>
            <a:pPr marL="12700" marR="5080" indent="9525" algn="ctr">
              <a:spcBef>
                <a:spcPts val="100"/>
              </a:spcBef>
            </a:pPr>
            <a:r>
              <a:rPr sz="2400" b="1" dirty="0">
                <a:cs typeface="Arial"/>
              </a:rPr>
              <a:t>2019 RESPECT  AND CAPACITY</a:t>
            </a:r>
          </a:p>
        </p:txBody>
      </p:sp>
      <p:sp>
        <p:nvSpPr>
          <p:cNvPr id="6" name="object 6"/>
          <p:cNvSpPr txBox="1"/>
          <p:nvPr/>
        </p:nvSpPr>
        <p:spPr>
          <a:xfrm>
            <a:off x="11727212" y="8839550"/>
            <a:ext cx="2397125" cy="764312"/>
          </a:xfrm>
          <a:prstGeom prst="rect">
            <a:avLst/>
          </a:prstGeom>
        </p:spPr>
        <p:txBody>
          <a:bodyPr vert="horz" wrap="square" lIns="0" tIns="12700" rIns="0" bIns="0" rtlCol="0">
            <a:spAutoFit/>
          </a:bodyPr>
          <a:lstStyle/>
          <a:p>
            <a:pPr marL="400685" marR="5080" indent="-388620" algn="ctr">
              <a:spcBef>
                <a:spcPts val="100"/>
              </a:spcBef>
            </a:pPr>
            <a:r>
              <a:rPr sz="2400" b="1" dirty="0">
                <a:cs typeface="Arial"/>
              </a:rPr>
              <a:t>2020 LEADERSHIP</a:t>
            </a:r>
            <a:endParaRPr lang="en-AU" sz="2400" b="1" dirty="0">
              <a:cs typeface="Arial"/>
            </a:endParaRPr>
          </a:p>
          <a:p>
            <a:pPr marL="400685" marR="5080" indent="-388620" algn="ctr">
              <a:spcBef>
                <a:spcPts val="100"/>
              </a:spcBef>
            </a:pPr>
            <a:r>
              <a:rPr sz="2400" b="1" dirty="0">
                <a:cs typeface="Arial"/>
              </a:rPr>
              <a:t>AND REACH</a:t>
            </a:r>
          </a:p>
        </p:txBody>
      </p:sp>
      <p:sp>
        <p:nvSpPr>
          <p:cNvPr id="7" name="object 7"/>
          <p:cNvSpPr txBox="1"/>
          <p:nvPr/>
        </p:nvSpPr>
        <p:spPr>
          <a:xfrm>
            <a:off x="932236" y="3631341"/>
            <a:ext cx="212534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FUTURE PROOF</a:t>
            </a:r>
          </a:p>
        </p:txBody>
      </p:sp>
      <p:sp>
        <p:nvSpPr>
          <p:cNvPr id="8" name="object 8"/>
          <p:cNvSpPr txBox="1"/>
          <p:nvPr/>
        </p:nvSpPr>
        <p:spPr>
          <a:xfrm>
            <a:off x="1167682" y="4935956"/>
            <a:ext cx="165417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RE-IMAGINE</a:t>
            </a:r>
          </a:p>
        </p:txBody>
      </p:sp>
      <p:sp>
        <p:nvSpPr>
          <p:cNvPr id="9" name="object 9"/>
          <p:cNvSpPr txBox="1"/>
          <p:nvPr/>
        </p:nvSpPr>
        <p:spPr>
          <a:xfrm>
            <a:off x="1415375" y="6277952"/>
            <a:ext cx="1097280"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ENABLE</a:t>
            </a:r>
          </a:p>
        </p:txBody>
      </p:sp>
      <p:sp>
        <p:nvSpPr>
          <p:cNvPr id="10" name="object 10"/>
          <p:cNvSpPr txBox="1"/>
          <p:nvPr/>
        </p:nvSpPr>
        <p:spPr>
          <a:xfrm>
            <a:off x="1385907" y="7585940"/>
            <a:ext cx="115633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ENGAGE</a:t>
            </a:r>
          </a:p>
        </p:txBody>
      </p:sp>
      <p:sp>
        <p:nvSpPr>
          <p:cNvPr id="11" name="object 11"/>
          <p:cNvSpPr/>
          <p:nvPr/>
        </p:nvSpPr>
        <p:spPr>
          <a:xfrm>
            <a:off x="3400573" y="4376067"/>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E4163E"/>
          </a:solidFill>
        </p:spPr>
        <p:txBody>
          <a:bodyPr wrap="square" lIns="0" tIns="0" rIns="0" bIns="0" rtlCol="0"/>
          <a:lstStyle/>
          <a:p>
            <a:endParaRPr/>
          </a:p>
        </p:txBody>
      </p:sp>
      <p:sp>
        <p:nvSpPr>
          <p:cNvPr id="12" name="object 12"/>
          <p:cNvSpPr/>
          <p:nvPr/>
        </p:nvSpPr>
        <p:spPr>
          <a:xfrm>
            <a:off x="7034569" y="3394943"/>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302C2C"/>
          </a:solidFill>
        </p:spPr>
        <p:txBody>
          <a:bodyPr wrap="square" lIns="0" tIns="0" rIns="0" bIns="0" rtlCol="0"/>
          <a:lstStyle/>
          <a:p>
            <a:endParaRPr/>
          </a:p>
        </p:txBody>
      </p:sp>
      <p:sp>
        <p:nvSpPr>
          <p:cNvPr id="13" name="object 13"/>
          <p:cNvSpPr/>
          <p:nvPr/>
        </p:nvSpPr>
        <p:spPr>
          <a:xfrm>
            <a:off x="10669407" y="2230394"/>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DACCB8"/>
          </a:solidFill>
        </p:spPr>
        <p:txBody>
          <a:bodyPr wrap="square" lIns="0" tIns="0" rIns="0" bIns="0" rtlCol="0"/>
          <a:lstStyle/>
          <a:p>
            <a:endParaRPr/>
          </a:p>
        </p:txBody>
      </p:sp>
      <p:sp>
        <p:nvSpPr>
          <p:cNvPr id="14" name="object 14"/>
          <p:cNvSpPr txBox="1"/>
          <p:nvPr/>
        </p:nvSpPr>
        <p:spPr>
          <a:xfrm>
            <a:off x="4873736" y="6258356"/>
            <a:ext cx="1272540" cy="507189"/>
          </a:xfrm>
          <a:prstGeom prst="rect">
            <a:avLst/>
          </a:prstGeom>
        </p:spPr>
        <p:txBody>
          <a:bodyPr vert="horz" wrap="square" lIns="0" tIns="14604" rIns="0" bIns="0" rtlCol="0">
            <a:spAutoFit/>
          </a:bodyPr>
          <a:lstStyle/>
          <a:p>
            <a:pPr marL="12700" algn="ctr">
              <a:lnSpc>
                <a:spcPct val="100000"/>
              </a:lnSpc>
              <a:spcBef>
                <a:spcPts val="114"/>
              </a:spcBef>
            </a:pPr>
            <a:r>
              <a:rPr sz="3200" b="1" dirty="0">
                <a:solidFill>
                  <a:srgbClr val="FFFFFF"/>
                </a:solidFill>
                <a:cs typeface="Arial"/>
              </a:rPr>
              <a:t>CORE</a:t>
            </a:r>
            <a:endParaRPr sz="3200" b="1" dirty="0">
              <a:cs typeface="Arial"/>
            </a:endParaRPr>
          </a:p>
        </p:txBody>
      </p:sp>
      <p:sp>
        <p:nvSpPr>
          <p:cNvPr id="15" name="object 15"/>
          <p:cNvSpPr txBox="1"/>
          <p:nvPr/>
        </p:nvSpPr>
        <p:spPr>
          <a:xfrm>
            <a:off x="7924355" y="5195971"/>
            <a:ext cx="2439670" cy="507189"/>
          </a:xfrm>
          <a:prstGeom prst="rect">
            <a:avLst/>
          </a:prstGeom>
        </p:spPr>
        <p:txBody>
          <a:bodyPr vert="horz" wrap="square" lIns="0" tIns="14604" rIns="0" bIns="0" rtlCol="0">
            <a:spAutoFit/>
          </a:bodyPr>
          <a:lstStyle/>
          <a:p>
            <a:pPr marL="12700" algn="ctr">
              <a:lnSpc>
                <a:spcPct val="100000"/>
              </a:lnSpc>
              <a:spcBef>
                <a:spcPts val="114"/>
              </a:spcBef>
            </a:pPr>
            <a:r>
              <a:rPr sz="3200" b="1" dirty="0">
                <a:solidFill>
                  <a:srgbClr val="FFFFFF"/>
                </a:solidFill>
                <a:cs typeface="Arial"/>
              </a:rPr>
              <a:t>EMERGING</a:t>
            </a:r>
            <a:endParaRPr sz="3200" b="1" dirty="0">
              <a:cs typeface="Arial"/>
            </a:endParaRPr>
          </a:p>
        </p:txBody>
      </p:sp>
      <p:sp>
        <p:nvSpPr>
          <p:cNvPr id="16" name="object 16"/>
          <p:cNvSpPr txBox="1"/>
          <p:nvPr/>
        </p:nvSpPr>
        <p:spPr>
          <a:xfrm>
            <a:off x="12280319" y="4031404"/>
            <a:ext cx="1022350" cy="507189"/>
          </a:xfrm>
          <a:prstGeom prst="rect">
            <a:avLst/>
          </a:prstGeom>
        </p:spPr>
        <p:txBody>
          <a:bodyPr vert="horz" wrap="square" lIns="0" tIns="14604" rIns="0" bIns="0" rtlCol="0">
            <a:spAutoFit/>
          </a:bodyPr>
          <a:lstStyle/>
          <a:p>
            <a:pPr marL="12700" algn="ctr">
              <a:lnSpc>
                <a:spcPct val="100000"/>
              </a:lnSpc>
              <a:spcBef>
                <a:spcPts val="114"/>
              </a:spcBef>
            </a:pPr>
            <a:r>
              <a:rPr sz="3200" b="1" dirty="0">
                <a:solidFill>
                  <a:srgbClr val="FFFFFF"/>
                </a:solidFill>
                <a:cs typeface="Arial"/>
              </a:rPr>
              <a:t>NEW</a:t>
            </a:r>
            <a:endParaRPr sz="2950" b="1" dirty="0">
              <a:cs typeface="Arial"/>
            </a:endParaRPr>
          </a:p>
        </p:txBody>
      </p:sp>
      <p:sp>
        <p:nvSpPr>
          <p:cNvPr id="17" name="object 17"/>
          <p:cNvSpPr txBox="1">
            <a:spLocks noGrp="1"/>
          </p:cNvSpPr>
          <p:nvPr>
            <p:ph type="title"/>
          </p:nvPr>
        </p:nvSpPr>
        <p:spPr>
          <a:xfrm>
            <a:off x="2165903" y="745858"/>
            <a:ext cx="8198122" cy="928459"/>
          </a:xfrm>
          <a:prstGeom prst="rect">
            <a:avLst/>
          </a:prstGeom>
        </p:spPr>
        <p:txBody>
          <a:bodyPr vert="horz" wrap="square" lIns="0" tIns="12700" rIns="0" bIns="0" rtlCol="0">
            <a:spAutoFit/>
          </a:bodyPr>
          <a:lstStyle/>
          <a:p>
            <a:pPr marL="12700">
              <a:lnSpc>
                <a:spcPct val="100000"/>
              </a:lnSpc>
              <a:spcBef>
                <a:spcPts val="100"/>
              </a:spcBef>
            </a:pPr>
            <a:r>
              <a:rPr sz="5950" spc="260" dirty="0">
                <a:solidFill>
                  <a:srgbClr val="E4163E"/>
                </a:solidFill>
                <a:latin typeface="HelveticaNeueLT Pro 65 Md" panose="020B0604020202020204" pitchFamily="34" charset="0"/>
              </a:rPr>
              <a:t>2018 </a:t>
            </a:r>
            <a:r>
              <a:rPr sz="5950" spc="495" dirty="0">
                <a:solidFill>
                  <a:srgbClr val="E4163E"/>
                </a:solidFill>
                <a:latin typeface="HelveticaNeueLT Pro 65 Md" panose="020B0604020202020204" pitchFamily="34" charset="0"/>
              </a:rPr>
              <a:t>and</a:t>
            </a:r>
            <a:r>
              <a:rPr sz="5950" spc="-75" dirty="0">
                <a:solidFill>
                  <a:srgbClr val="E4163E"/>
                </a:solidFill>
                <a:latin typeface="HelveticaNeueLT Pro 65 Md" panose="020B0604020202020204" pitchFamily="34" charset="0"/>
              </a:rPr>
              <a:t> </a:t>
            </a:r>
            <a:r>
              <a:rPr sz="5950" spc="500" dirty="0">
                <a:solidFill>
                  <a:srgbClr val="E4163E"/>
                </a:solidFill>
                <a:latin typeface="HelveticaNeueLT Pro 65 Md" panose="020B0604020202020204" pitchFamily="34" charset="0"/>
              </a:rPr>
              <a:t>Beyond</a:t>
            </a:r>
            <a:endParaRPr sz="5950" dirty="0">
              <a:latin typeface="HelveticaNeueLT Pro 65 Md" panose="020B0604020202020204" pitchFamily="34" charset="0"/>
            </a:endParaRPr>
          </a:p>
        </p:txBody>
      </p:sp>
      <p:sp>
        <p:nvSpPr>
          <p:cNvPr id="18" name="object 18"/>
          <p:cNvSpPr/>
          <p:nvPr/>
        </p:nvSpPr>
        <p:spPr>
          <a:xfrm>
            <a:off x="16116366" y="451052"/>
            <a:ext cx="1552037" cy="273805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81154" y="3613533"/>
            <a:ext cx="2876549" cy="28575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448800" y="4914900"/>
            <a:ext cx="3972394" cy="396670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783695" y="5750993"/>
            <a:ext cx="4174624" cy="3858749"/>
          </a:xfrm>
          <a:prstGeom prst="rect">
            <a:avLst/>
          </a:prstGeom>
        </p:spPr>
        <p:txBody>
          <a:bodyPr vert="horz" wrap="square" lIns="0" tIns="11430" rIns="0" bIns="0" rtlCol="0">
            <a:spAutoFit/>
          </a:bodyPr>
          <a:lstStyle/>
          <a:p>
            <a:pPr marL="12700" marR="5080" indent="-80645" algn="ctr">
              <a:lnSpc>
                <a:spcPct val="125000"/>
              </a:lnSpc>
              <a:spcBef>
                <a:spcPts val="90"/>
              </a:spcBef>
            </a:pPr>
            <a:r>
              <a:rPr sz="2000" b="1" dirty="0">
                <a:solidFill>
                  <a:srgbClr val="E4163E"/>
                </a:solidFill>
                <a:cs typeface="Lucida Sans Unicode"/>
              </a:rPr>
              <a:t>2018</a:t>
            </a:r>
            <a:r>
              <a:rPr sz="2000" dirty="0">
                <a:solidFill>
                  <a:srgbClr val="E4163E"/>
                </a:solidFill>
                <a:cs typeface="Lucida Sans Unicode"/>
              </a:rPr>
              <a:t> </a:t>
            </a:r>
            <a:r>
              <a:rPr sz="2000" b="0" dirty="0">
                <a:solidFill>
                  <a:srgbClr val="E4163E"/>
                </a:solidFill>
                <a:cs typeface="HelveticaNeueLT Pro 45 Lt"/>
              </a:rPr>
              <a:t>is a year to reinvest in our  people and our systems. We need to  build a values-based organisation  that is built on trust and respect for  all the members of St John and  between all the members of St John.</a:t>
            </a:r>
            <a:r>
              <a:rPr lang="en-AU" sz="2000" dirty="0">
                <a:cs typeface="HelveticaNeueLT Pro 45 Lt"/>
              </a:rPr>
              <a:t> </a:t>
            </a:r>
            <a:r>
              <a:rPr sz="2000" b="0" dirty="0">
                <a:solidFill>
                  <a:srgbClr val="E4163E"/>
                </a:solidFill>
                <a:cs typeface="HelveticaNeueLT Pro 45 Lt"/>
              </a:rPr>
              <a:t>We have started our journey and the  foundation is in place, we know who  we are and what we need to  achieve, we are clear on our vision.</a:t>
            </a:r>
            <a:endParaRPr sz="2000" dirty="0">
              <a:cs typeface="HelveticaNeueLT Pro 45 Lt"/>
            </a:endParaRPr>
          </a:p>
        </p:txBody>
      </p:sp>
      <p:sp>
        <p:nvSpPr>
          <p:cNvPr id="5" name="object 5"/>
          <p:cNvSpPr txBox="1"/>
          <p:nvPr/>
        </p:nvSpPr>
        <p:spPr>
          <a:xfrm>
            <a:off x="6659359" y="4398699"/>
            <a:ext cx="3692084" cy="2704587"/>
          </a:xfrm>
          <a:prstGeom prst="rect">
            <a:avLst/>
          </a:prstGeom>
        </p:spPr>
        <p:txBody>
          <a:bodyPr vert="horz" wrap="square" lIns="0" tIns="11430" rIns="0" bIns="0" rtlCol="0">
            <a:spAutoFit/>
          </a:bodyPr>
          <a:lstStyle/>
          <a:p>
            <a:pPr marL="12065" marR="5080" indent="-102235" algn="ctr">
              <a:lnSpc>
                <a:spcPct val="125000"/>
              </a:lnSpc>
              <a:spcBef>
                <a:spcPts val="90"/>
              </a:spcBef>
            </a:pPr>
            <a:r>
              <a:rPr sz="2000" b="1" spc="120" dirty="0">
                <a:cs typeface="Lucida Sans Unicode"/>
              </a:rPr>
              <a:t>2019 </a:t>
            </a:r>
            <a:r>
              <a:rPr sz="2000" b="0" dirty="0">
                <a:cs typeface="HelveticaNeueLT Pro 45 Lt"/>
              </a:rPr>
              <a:t>is about building our  capacity for growth. We have a  solid foundation of core business  and community programs. We  have the ability to grow based on  the respect we are held in by our  community and our peers.</a:t>
            </a:r>
            <a:endParaRPr sz="2000" dirty="0">
              <a:cs typeface="HelveticaNeueLT Pro 45 Lt"/>
            </a:endParaRPr>
          </a:p>
        </p:txBody>
      </p:sp>
      <p:sp>
        <p:nvSpPr>
          <p:cNvPr id="6" name="object 6"/>
          <p:cNvSpPr txBox="1"/>
          <p:nvPr/>
        </p:nvSpPr>
        <p:spPr>
          <a:xfrm>
            <a:off x="11434997" y="2006087"/>
            <a:ext cx="4528562" cy="4203074"/>
          </a:xfrm>
          <a:prstGeom prst="rect">
            <a:avLst/>
          </a:prstGeom>
        </p:spPr>
        <p:txBody>
          <a:bodyPr vert="horz" wrap="square" lIns="0" tIns="11430" rIns="0" bIns="0" rtlCol="0">
            <a:spAutoFit/>
          </a:bodyPr>
          <a:lstStyle/>
          <a:p>
            <a:pPr marL="12700" marR="5080" indent="-68580" algn="ctr">
              <a:lnSpc>
                <a:spcPct val="125000"/>
              </a:lnSpc>
              <a:spcBef>
                <a:spcPts val="90"/>
              </a:spcBef>
            </a:pPr>
            <a:r>
              <a:rPr sz="2000" b="1" spc="120" dirty="0">
                <a:solidFill>
                  <a:srgbClr val="00082D"/>
                </a:solidFill>
                <a:cs typeface="Lucida Sans Unicode"/>
              </a:rPr>
              <a:t>2020</a:t>
            </a:r>
            <a:r>
              <a:rPr sz="2000" spc="120" dirty="0">
                <a:solidFill>
                  <a:srgbClr val="00082D"/>
                </a:solidFill>
                <a:cs typeface="Lucida Sans Unicode"/>
              </a:rPr>
              <a:t> </a:t>
            </a:r>
            <a:r>
              <a:rPr sz="2000" b="0" spc="60" dirty="0">
                <a:solidFill>
                  <a:srgbClr val="00082D"/>
                </a:solidFill>
                <a:cs typeface="HelveticaNeueLT Pro 45 Lt"/>
              </a:rPr>
              <a:t>finds </a:t>
            </a:r>
            <a:r>
              <a:rPr sz="2000" b="0" spc="65" dirty="0">
                <a:solidFill>
                  <a:srgbClr val="00082D"/>
                </a:solidFill>
                <a:cs typeface="HelveticaNeueLT Pro 45 Lt"/>
              </a:rPr>
              <a:t>St </a:t>
            </a:r>
            <a:r>
              <a:rPr sz="2000" b="0" spc="75" dirty="0">
                <a:solidFill>
                  <a:srgbClr val="00082D"/>
                </a:solidFill>
                <a:cs typeface="HelveticaNeueLT Pro 45 Lt"/>
              </a:rPr>
              <a:t>John </a:t>
            </a:r>
            <a:r>
              <a:rPr sz="2000" b="0" spc="80" dirty="0">
                <a:solidFill>
                  <a:srgbClr val="00082D"/>
                </a:solidFill>
                <a:cs typeface="HelveticaNeueLT Pro 45 Lt"/>
              </a:rPr>
              <a:t>Ambulance </a:t>
            </a:r>
            <a:r>
              <a:rPr sz="2000" b="0" spc="50" dirty="0">
                <a:solidFill>
                  <a:srgbClr val="00082D"/>
                </a:solidFill>
                <a:cs typeface="HelveticaNeueLT Pro 45 Lt"/>
              </a:rPr>
              <a:t>in </a:t>
            </a:r>
            <a:r>
              <a:rPr sz="2000" b="0" spc="75" dirty="0">
                <a:solidFill>
                  <a:srgbClr val="00082D"/>
                </a:solidFill>
                <a:cs typeface="HelveticaNeueLT Pro 45 Lt"/>
              </a:rPr>
              <a:t>a  </a:t>
            </a:r>
            <a:r>
              <a:rPr sz="2000" b="0" spc="65" dirty="0">
                <a:solidFill>
                  <a:srgbClr val="00082D"/>
                </a:solidFill>
                <a:cs typeface="HelveticaNeueLT Pro 45 Lt"/>
              </a:rPr>
              <a:t>leadership </a:t>
            </a:r>
            <a:r>
              <a:rPr sz="2000" b="0" spc="60" dirty="0">
                <a:solidFill>
                  <a:srgbClr val="00082D"/>
                </a:solidFill>
                <a:cs typeface="HelveticaNeueLT Pro 45 Lt"/>
              </a:rPr>
              <a:t>position. </a:t>
            </a:r>
            <a:r>
              <a:rPr sz="2000" b="0" spc="105" dirty="0">
                <a:solidFill>
                  <a:srgbClr val="00082D"/>
                </a:solidFill>
                <a:cs typeface="HelveticaNeueLT Pro 45 Lt"/>
              </a:rPr>
              <a:t>We </a:t>
            </a:r>
            <a:r>
              <a:rPr sz="2000" b="0" spc="65" dirty="0">
                <a:solidFill>
                  <a:srgbClr val="00082D"/>
                </a:solidFill>
                <a:cs typeface="HelveticaNeueLT Pro 45 Lt"/>
              </a:rPr>
              <a:t>are </a:t>
            </a:r>
            <a:r>
              <a:rPr sz="2000" b="0" spc="70" dirty="0">
                <a:solidFill>
                  <a:srgbClr val="00082D"/>
                </a:solidFill>
                <a:cs typeface="HelveticaNeueLT Pro 45 Lt"/>
              </a:rPr>
              <a:t>thought  </a:t>
            </a:r>
            <a:r>
              <a:rPr sz="2000" b="0" spc="65" dirty="0">
                <a:solidFill>
                  <a:srgbClr val="00082D"/>
                </a:solidFill>
                <a:cs typeface="HelveticaNeueLT Pro 45 Lt"/>
              </a:rPr>
              <a:t>leaders </a:t>
            </a:r>
            <a:r>
              <a:rPr sz="2000" b="0" spc="80" dirty="0">
                <a:solidFill>
                  <a:srgbClr val="00082D"/>
                </a:solidFill>
                <a:cs typeface="HelveticaNeueLT Pro 45 Lt"/>
              </a:rPr>
              <a:t>and </a:t>
            </a:r>
            <a:r>
              <a:rPr sz="2000" b="0" spc="70" dirty="0">
                <a:solidFill>
                  <a:srgbClr val="00082D"/>
                </a:solidFill>
                <a:cs typeface="HelveticaNeueLT Pro 45 Lt"/>
              </a:rPr>
              <a:t>market </a:t>
            </a:r>
            <a:r>
              <a:rPr sz="2000" b="0" spc="60" dirty="0">
                <a:solidFill>
                  <a:srgbClr val="00082D"/>
                </a:solidFill>
                <a:cs typeface="HelveticaNeueLT Pro 45 Lt"/>
              </a:rPr>
              <a:t>leaders. </a:t>
            </a:r>
            <a:r>
              <a:rPr sz="2000" b="0" spc="105" dirty="0">
                <a:solidFill>
                  <a:srgbClr val="00082D"/>
                </a:solidFill>
                <a:cs typeface="HelveticaNeueLT Pro 45 Lt"/>
              </a:rPr>
              <a:t>We </a:t>
            </a:r>
            <a:r>
              <a:rPr sz="2000" b="0" spc="65" dirty="0">
                <a:solidFill>
                  <a:srgbClr val="00082D"/>
                </a:solidFill>
                <a:cs typeface="HelveticaNeueLT Pro 45 Lt"/>
              </a:rPr>
              <a:t>are  </a:t>
            </a:r>
            <a:r>
              <a:rPr sz="2000" b="0" spc="75" dirty="0">
                <a:solidFill>
                  <a:srgbClr val="00082D"/>
                </a:solidFill>
                <a:cs typeface="HelveticaNeueLT Pro 45 Lt"/>
              </a:rPr>
              <a:t>proud </a:t>
            </a:r>
            <a:r>
              <a:rPr sz="2000" b="0" spc="60" dirty="0">
                <a:solidFill>
                  <a:srgbClr val="00082D"/>
                </a:solidFill>
                <a:cs typeface="HelveticaNeueLT Pro 45 Lt"/>
              </a:rPr>
              <a:t>of </a:t>
            </a:r>
            <a:r>
              <a:rPr sz="2000" b="0" spc="65" dirty="0">
                <a:solidFill>
                  <a:srgbClr val="00082D"/>
                </a:solidFill>
                <a:cs typeface="HelveticaNeueLT Pro 45 Lt"/>
              </a:rPr>
              <a:t>the </a:t>
            </a:r>
            <a:r>
              <a:rPr sz="2000" b="0" spc="75" dirty="0">
                <a:solidFill>
                  <a:srgbClr val="00082D"/>
                </a:solidFill>
                <a:cs typeface="HelveticaNeueLT Pro 45 Lt"/>
              </a:rPr>
              <a:t>work </a:t>
            </a:r>
            <a:r>
              <a:rPr sz="2000" b="0" spc="90" dirty="0">
                <a:solidFill>
                  <a:srgbClr val="00082D"/>
                </a:solidFill>
                <a:cs typeface="HelveticaNeueLT Pro 45 Lt"/>
              </a:rPr>
              <a:t>we </a:t>
            </a:r>
            <a:r>
              <a:rPr sz="2000" b="0" spc="80" dirty="0">
                <a:solidFill>
                  <a:srgbClr val="00082D"/>
                </a:solidFill>
                <a:cs typeface="HelveticaNeueLT Pro 45 Lt"/>
              </a:rPr>
              <a:t>do and </a:t>
            </a:r>
            <a:r>
              <a:rPr sz="2000" b="0" spc="90" dirty="0">
                <a:solidFill>
                  <a:srgbClr val="00082D"/>
                </a:solidFill>
                <a:cs typeface="HelveticaNeueLT Pro 45 Lt"/>
              </a:rPr>
              <a:t>how we  </a:t>
            </a:r>
            <a:r>
              <a:rPr sz="2000" b="0" spc="65" dirty="0">
                <a:solidFill>
                  <a:srgbClr val="00082D"/>
                </a:solidFill>
                <a:cs typeface="HelveticaNeueLT Pro 45 Lt"/>
              </a:rPr>
              <a:t>are perceived. St </a:t>
            </a:r>
            <a:r>
              <a:rPr sz="2000" b="0" spc="75" dirty="0">
                <a:solidFill>
                  <a:srgbClr val="00082D"/>
                </a:solidFill>
                <a:cs typeface="HelveticaNeueLT Pro 45 Lt"/>
              </a:rPr>
              <a:t>John has </a:t>
            </a:r>
            <a:r>
              <a:rPr sz="2000" b="0" spc="65" dirty="0">
                <a:solidFill>
                  <a:srgbClr val="00082D"/>
                </a:solidFill>
                <a:cs typeface="HelveticaNeueLT Pro 45 Lt"/>
              </a:rPr>
              <a:t>formalised  </a:t>
            </a:r>
            <a:r>
              <a:rPr sz="2000" b="0" spc="60" dirty="0">
                <a:solidFill>
                  <a:srgbClr val="00082D"/>
                </a:solidFill>
                <a:cs typeface="HelveticaNeueLT Pro 45 Lt"/>
              </a:rPr>
              <a:t>relationships </a:t>
            </a:r>
            <a:r>
              <a:rPr sz="2000" b="0" spc="65" dirty="0">
                <a:solidFill>
                  <a:srgbClr val="00082D"/>
                </a:solidFill>
                <a:cs typeface="HelveticaNeueLT Pro 45 Lt"/>
              </a:rPr>
              <a:t>with </a:t>
            </a:r>
            <a:r>
              <a:rPr sz="2000" b="0" spc="70" dirty="0">
                <a:solidFill>
                  <a:srgbClr val="00082D"/>
                </a:solidFill>
                <a:cs typeface="HelveticaNeueLT Pro 45 Lt"/>
              </a:rPr>
              <a:t>key </a:t>
            </a:r>
            <a:r>
              <a:rPr sz="2000" b="0" spc="65" dirty="0">
                <a:solidFill>
                  <a:srgbClr val="00082D"/>
                </a:solidFill>
                <a:cs typeface="HelveticaNeueLT Pro 45 Lt"/>
              </a:rPr>
              <a:t>organisations</a:t>
            </a:r>
            <a:r>
              <a:rPr sz="2000" b="0" spc="-70" dirty="0">
                <a:solidFill>
                  <a:srgbClr val="00082D"/>
                </a:solidFill>
                <a:cs typeface="HelveticaNeueLT Pro 45 Lt"/>
              </a:rPr>
              <a:t> </a:t>
            </a:r>
            <a:r>
              <a:rPr sz="2000" b="0" spc="75" dirty="0">
                <a:solidFill>
                  <a:srgbClr val="00082D"/>
                </a:solidFill>
                <a:cs typeface="HelveticaNeueLT Pro 45 Lt"/>
              </a:rPr>
              <a:t>such  as </a:t>
            </a:r>
            <a:r>
              <a:rPr sz="2000" b="0" spc="110" dirty="0">
                <a:solidFill>
                  <a:srgbClr val="00082D"/>
                </a:solidFill>
                <a:cs typeface="HelveticaNeueLT Pro 45 Lt"/>
              </a:rPr>
              <a:t>NSW </a:t>
            </a:r>
            <a:r>
              <a:rPr sz="2000" b="0" spc="75" dirty="0">
                <a:solidFill>
                  <a:srgbClr val="00082D"/>
                </a:solidFill>
                <a:cs typeface="HelveticaNeueLT Pro 45 Lt"/>
              </a:rPr>
              <a:t>Ambulance. Recognised by</a:t>
            </a:r>
            <a:r>
              <a:rPr sz="2000" b="0" spc="-185" dirty="0">
                <a:solidFill>
                  <a:srgbClr val="00082D"/>
                </a:solidFill>
                <a:cs typeface="HelveticaNeueLT Pro 45 Lt"/>
              </a:rPr>
              <a:t> </a:t>
            </a:r>
            <a:r>
              <a:rPr sz="2000" b="0" spc="70" dirty="0">
                <a:solidFill>
                  <a:srgbClr val="00082D"/>
                </a:solidFill>
                <a:cs typeface="HelveticaNeueLT Pro 45 Lt"/>
              </a:rPr>
              <a:t>our  </a:t>
            </a:r>
            <a:r>
              <a:rPr sz="2000" b="0" spc="65" dirty="0">
                <a:solidFill>
                  <a:srgbClr val="00082D"/>
                </a:solidFill>
                <a:cs typeface="HelveticaNeueLT Pro 45 Lt"/>
              </a:rPr>
              <a:t>peers, St </a:t>
            </a:r>
            <a:r>
              <a:rPr sz="2000" b="0" spc="75" dirty="0">
                <a:solidFill>
                  <a:srgbClr val="00082D"/>
                </a:solidFill>
                <a:cs typeface="HelveticaNeueLT Pro 45 Lt"/>
              </a:rPr>
              <a:t>John </a:t>
            </a:r>
            <a:r>
              <a:rPr sz="2000" b="0" spc="50" dirty="0">
                <a:solidFill>
                  <a:srgbClr val="00082D"/>
                </a:solidFill>
                <a:cs typeface="HelveticaNeueLT Pro 45 Lt"/>
              </a:rPr>
              <a:t>is </a:t>
            </a:r>
            <a:r>
              <a:rPr sz="2000" b="0" spc="75" dirty="0">
                <a:solidFill>
                  <a:srgbClr val="00082D"/>
                </a:solidFill>
                <a:cs typeface="HelveticaNeueLT Pro 45 Lt"/>
              </a:rPr>
              <a:t>seen as </a:t>
            </a:r>
            <a:r>
              <a:rPr sz="2000" b="0" spc="65" dirty="0">
                <a:solidFill>
                  <a:srgbClr val="00082D"/>
                </a:solidFill>
                <a:cs typeface="HelveticaNeueLT Pro 45 Lt"/>
              </a:rPr>
              <a:t>the leader </a:t>
            </a:r>
            <a:r>
              <a:rPr sz="2000" b="0" spc="50" dirty="0">
                <a:solidFill>
                  <a:srgbClr val="00082D"/>
                </a:solidFill>
                <a:cs typeface="HelveticaNeueLT Pro 45 Lt"/>
              </a:rPr>
              <a:t>in  First </a:t>
            </a:r>
            <a:r>
              <a:rPr sz="2000" b="0" spc="65" dirty="0">
                <a:solidFill>
                  <a:srgbClr val="00082D"/>
                </a:solidFill>
                <a:cs typeface="HelveticaNeueLT Pro 45 Lt"/>
              </a:rPr>
              <a:t>Aid </a:t>
            </a:r>
            <a:r>
              <a:rPr sz="2000" b="0" spc="80" dirty="0">
                <a:solidFill>
                  <a:srgbClr val="00082D"/>
                </a:solidFill>
                <a:cs typeface="HelveticaNeueLT Pro 45 Lt"/>
              </a:rPr>
              <a:t>and </a:t>
            </a:r>
            <a:r>
              <a:rPr sz="2000" b="0" spc="50" dirty="0">
                <a:solidFill>
                  <a:srgbClr val="00082D"/>
                </a:solidFill>
                <a:cs typeface="HelveticaNeueLT Pro 45 Lt"/>
              </a:rPr>
              <a:t>is </a:t>
            </a:r>
            <a:r>
              <a:rPr sz="2000" b="0" spc="55" dirty="0">
                <a:solidFill>
                  <a:srgbClr val="00082D"/>
                </a:solidFill>
                <a:cs typeface="HelveticaNeueLT Pro 45 Lt"/>
              </a:rPr>
              <a:t>invited </a:t>
            </a:r>
            <a:r>
              <a:rPr sz="2000" b="0" spc="60" dirty="0">
                <a:solidFill>
                  <a:srgbClr val="00082D"/>
                </a:solidFill>
                <a:cs typeface="HelveticaNeueLT Pro 45 Lt"/>
              </a:rPr>
              <a:t>to </a:t>
            </a:r>
            <a:r>
              <a:rPr sz="2000" b="0" spc="65" dirty="0">
                <a:solidFill>
                  <a:srgbClr val="00082D"/>
                </a:solidFill>
                <a:cs typeface="HelveticaNeueLT Pro 45 Lt"/>
              </a:rPr>
              <a:t>the </a:t>
            </a:r>
            <a:r>
              <a:rPr sz="2000" b="0" spc="60" dirty="0">
                <a:solidFill>
                  <a:srgbClr val="00082D"/>
                </a:solidFill>
                <a:cs typeface="HelveticaNeueLT Pro 45 Lt"/>
              </a:rPr>
              <a:t>table </a:t>
            </a:r>
            <a:r>
              <a:rPr sz="2000" b="0" spc="55" dirty="0">
                <a:solidFill>
                  <a:srgbClr val="00082D"/>
                </a:solidFill>
                <a:cs typeface="HelveticaNeueLT Pro 45 Lt"/>
              </a:rPr>
              <a:t>for  </a:t>
            </a:r>
            <a:r>
              <a:rPr sz="2000" b="0" spc="60" dirty="0">
                <a:solidFill>
                  <a:srgbClr val="00082D"/>
                </a:solidFill>
                <a:cs typeface="HelveticaNeueLT Pro 45 Lt"/>
              </a:rPr>
              <a:t>industry </a:t>
            </a:r>
            <a:r>
              <a:rPr sz="2000" b="0" spc="65" dirty="0">
                <a:solidFill>
                  <a:srgbClr val="00082D"/>
                </a:solidFill>
                <a:cs typeface="HelveticaNeueLT Pro 45 Lt"/>
              </a:rPr>
              <a:t>decision </a:t>
            </a:r>
            <a:r>
              <a:rPr sz="2000" b="0" spc="75" dirty="0">
                <a:solidFill>
                  <a:srgbClr val="00082D"/>
                </a:solidFill>
                <a:cs typeface="HelveticaNeueLT Pro 45 Lt"/>
              </a:rPr>
              <a:t>making </a:t>
            </a:r>
            <a:r>
              <a:rPr sz="2000" b="0" spc="80" dirty="0">
                <a:solidFill>
                  <a:srgbClr val="00082D"/>
                </a:solidFill>
                <a:cs typeface="HelveticaNeueLT Pro 45 Lt"/>
              </a:rPr>
              <a:t>and</a:t>
            </a:r>
            <a:r>
              <a:rPr sz="2000" b="0" spc="-45" dirty="0">
                <a:solidFill>
                  <a:srgbClr val="00082D"/>
                </a:solidFill>
                <a:cs typeface="HelveticaNeueLT Pro 45 Lt"/>
              </a:rPr>
              <a:t> </a:t>
            </a:r>
            <a:r>
              <a:rPr sz="2000" b="0" spc="70" dirty="0">
                <a:solidFill>
                  <a:srgbClr val="00082D"/>
                </a:solidFill>
                <a:cs typeface="HelveticaNeueLT Pro 45 Lt"/>
              </a:rPr>
              <a:t>advocacy.</a:t>
            </a:r>
            <a:endParaRPr sz="2000" dirty="0">
              <a:cs typeface="HelveticaNeueLT Pro 45 Lt"/>
            </a:endParaRPr>
          </a:p>
        </p:txBody>
      </p:sp>
      <p:sp>
        <p:nvSpPr>
          <p:cNvPr id="7" name="object 7"/>
          <p:cNvSpPr txBox="1">
            <a:spLocks noGrp="1"/>
          </p:cNvSpPr>
          <p:nvPr>
            <p:ph type="title"/>
          </p:nvPr>
        </p:nvSpPr>
        <p:spPr>
          <a:xfrm>
            <a:off x="1768976" y="1054299"/>
            <a:ext cx="5546224" cy="928459"/>
          </a:xfrm>
          <a:prstGeom prst="rect">
            <a:avLst/>
          </a:prstGeom>
        </p:spPr>
        <p:txBody>
          <a:bodyPr vert="horz" wrap="square" lIns="0" tIns="12700" rIns="0" bIns="0" rtlCol="0">
            <a:spAutoFit/>
          </a:bodyPr>
          <a:lstStyle/>
          <a:p>
            <a:pPr marL="12700">
              <a:lnSpc>
                <a:spcPct val="100000"/>
              </a:lnSpc>
              <a:spcBef>
                <a:spcPts val="100"/>
              </a:spcBef>
            </a:pPr>
            <a:r>
              <a:rPr sz="5950" spc="459" dirty="0">
                <a:solidFill>
                  <a:srgbClr val="E4163E"/>
                </a:solidFill>
                <a:latin typeface="HelveticaNeueLT Pro 65 Md" panose="020B0604020202020204" pitchFamily="34" charset="0"/>
              </a:rPr>
              <a:t>Our</a:t>
            </a:r>
            <a:r>
              <a:rPr sz="5950" spc="65" dirty="0">
                <a:solidFill>
                  <a:srgbClr val="E4163E"/>
                </a:solidFill>
                <a:latin typeface="HelveticaNeueLT Pro 65 Md" panose="020B0604020202020204" pitchFamily="34" charset="0"/>
              </a:rPr>
              <a:t> </a:t>
            </a:r>
            <a:r>
              <a:rPr sz="5950" spc="490" dirty="0">
                <a:solidFill>
                  <a:srgbClr val="E4163E"/>
                </a:solidFill>
                <a:latin typeface="HelveticaNeueLT Pro 65 Md" panose="020B0604020202020204" pitchFamily="34" charset="0"/>
              </a:rPr>
              <a:t>Journey</a:t>
            </a:r>
            <a:endParaRPr sz="5950" dirty="0">
              <a:latin typeface="HelveticaNeueLT Pro 65 Md" panose="020B0604020202020204" pitchFamily="34" charset="0"/>
            </a:endParaRPr>
          </a:p>
        </p:txBody>
      </p:sp>
      <p:sp>
        <p:nvSpPr>
          <p:cNvPr id="8" name="object 8"/>
          <p:cNvSpPr/>
          <p:nvPr/>
        </p:nvSpPr>
        <p:spPr>
          <a:xfrm>
            <a:off x="16264976" y="342900"/>
            <a:ext cx="1552037" cy="273805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76738" y="8715591"/>
            <a:ext cx="12085320" cy="0"/>
          </a:xfrm>
          <a:custGeom>
            <a:avLst/>
            <a:gdLst/>
            <a:ahLst/>
            <a:cxnLst/>
            <a:rect l="l" t="t" r="r" b="b"/>
            <a:pathLst>
              <a:path w="12085319">
                <a:moveTo>
                  <a:pt x="0" y="0"/>
                </a:moveTo>
                <a:lnTo>
                  <a:pt x="12085163" y="0"/>
                </a:lnTo>
              </a:path>
            </a:pathLst>
          </a:custGeom>
          <a:ln w="67521">
            <a:solidFill>
              <a:srgbClr val="E4163E"/>
            </a:solidFill>
          </a:ln>
        </p:spPr>
        <p:txBody>
          <a:bodyPr wrap="square" lIns="0" tIns="0" rIns="0" bIns="0" rtlCol="0"/>
          <a:lstStyle/>
          <a:p>
            <a:endParaRPr/>
          </a:p>
        </p:txBody>
      </p:sp>
      <p:sp>
        <p:nvSpPr>
          <p:cNvPr id="3" name="object 3"/>
          <p:cNvSpPr/>
          <p:nvPr/>
        </p:nvSpPr>
        <p:spPr>
          <a:xfrm>
            <a:off x="3312418" y="2423338"/>
            <a:ext cx="0" cy="6285865"/>
          </a:xfrm>
          <a:custGeom>
            <a:avLst/>
            <a:gdLst/>
            <a:ahLst/>
            <a:cxnLst/>
            <a:rect l="l" t="t" r="r" b="b"/>
            <a:pathLst>
              <a:path h="6285865">
                <a:moveTo>
                  <a:pt x="0" y="0"/>
                </a:moveTo>
                <a:lnTo>
                  <a:pt x="0" y="6285549"/>
                </a:lnTo>
              </a:path>
            </a:pathLst>
          </a:custGeom>
          <a:ln w="67521">
            <a:solidFill>
              <a:srgbClr val="E4163E"/>
            </a:solidFill>
          </a:ln>
        </p:spPr>
        <p:txBody>
          <a:bodyPr wrap="square" lIns="0" tIns="0" rIns="0" bIns="0" rtlCol="0"/>
          <a:lstStyle/>
          <a:p>
            <a:endParaRPr/>
          </a:p>
        </p:txBody>
      </p:sp>
      <p:sp>
        <p:nvSpPr>
          <p:cNvPr id="4" name="object 4"/>
          <p:cNvSpPr txBox="1"/>
          <p:nvPr/>
        </p:nvSpPr>
        <p:spPr>
          <a:xfrm>
            <a:off x="4125522" y="8887683"/>
            <a:ext cx="2262505" cy="641201"/>
          </a:xfrm>
          <a:prstGeom prst="rect">
            <a:avLst/>
          </a:prstGeom>
        </p:spPr>
        <p:txBody>
          <a:bodyPr vert="horz" wrap="square" lIns="0" tIns="12700" rIns="0" bIns="0" rtlCol="0">
            <a:spAutoFit/>
          </a:bodyPr>
          <a:lstStyle/>
          <a:p>
            <a:pPr marL="12700" marR="5080" indent="302895" algn="ctr">
              <a:spcBef>
                <a:spcPts val="100"/>
              </a:spcBef>
            </a:pPr>
            <a:r>
              <a:rPr sz="2000" b="1" dirty="0">
                <a:cs typeface="Arial"/>
              </a:rPr>
              <a:t>2018 TRUST AND</a:t>
            </a:r>
            <a:endParaRPr lang="en-AU" sz="2000" b="1" dirty="0">
              <a:cs typeface="Arial"/>
            </a:endParaRPr>
          </a:p>
          <a:p>
            <a:pPr marL="12700" marR="5080" indent="302895" algn="ctr">
              <a:spcBef>
                <a:spcPts val="100"/>
              </a:spcBef>
            </a:pPr>
            <a:r>
              <a:rPr sz="2000" b="1" dirty="0">
                <a:cs typeface="Arial"/>
              </a:rPr>
              <a:t>CAPABILITY</a:t>
            </a:r>
          </a:p>
        </p:txBody>
      </p:sp>
      <p:sp>
        <p:nvSpPr>
          <p:cNvPr id="5" name="object 5"/>
          <p:cNvSpPr txBox="1"/>
          <p:nvPr/>
        </p:nvSpPr>
        <p:spPr>
          <a:xfrm>
            <a:off x="8126285" y="8894094"/>
            <a:ext cx="2035810" cy="628377"/>
          </a:xfrm>
          <a:prstGeom prst="rect">
            <a:avLst/>
          </a:prstGeom>
        </p:spPr>
        <p:txBody>
          <a:bodyPr vert="horz" wrap="square" lIns="0" tIns="12700" rIns="0" bIns="0" rtlCol="0">
            <a:spAutoFit/>
          </a:bodyPr>
          <a:lstStyle/>
          <a:p>
            <a:pPr marL="12700" marR="5080" indent="9525" algn="ctr">
              <a:spcBef>
                <a:spcPts val="100"/>
              </a:spcBef>
            </a:pPr>
            <a:r>
              <a:rPr sz="2000" b="1" dirty="0">
                <a:cs typeface="Arial"/>
              </a:rPr>
              <a:t>2019 RESPECT  AND CAPACITY</a:t>
            </a:r>
          </a:p>
        </p:txBody>
      </p:sp>
      <p:sp>
        <p:nvSpPr>
          <p:cNvPr id="6" name="object 6"/>
          <p:cNvSpPr txBox="1"/>
          <p:nvPr/>
        </p:nvSpPr>
        <p:spPr>
          <a:xfrm>
            <a:off x="11710526" y="8894094"/>
            <a:ext cx="2136990" cy="628377"/>
          </a:xfrm>
          <a:prstGeom prst="rect">
            <a:avLst/>
          </a:prstGeom>
        </p:spPr>
        <p:txBody>
          <a:bodyPr vert="horz" wrap="square" lIns="0" tIns="12700" rIns="0" bIns="0" rtlCol="0">
            <a:spAutoFit/>
          </a:bodyPr>
          <a:lstStyle/>
          <a:p>
            <a:pPr marL="400685" marR="5080" indent="-388620" algn="ctr">
              <a:spcBef>
                <a:spcPts val="100"/>
              </a:spcBef>
            </a:pPr>
            <a:r>
              <a:rPr sz="2000" b="1" dirty="0">
                <a:cs typeface="Arial"/>
              </a:rPr>
              <a:t>2020 LEADERSHIP</a:t>
            </a:r>
            <a:r>
              <a:rPr lang="en-AU" sz="2000" b="1" dirty="0">
                <a:cs typeface="Arial"/>
              </a:rPr>
              <a:t> </a:t>
            </a:r>
            <a:r>
              <a:rPr sz="2000" b="1" dirty="0">
                <a:cs typeface="Arial"/>
              </a:rPr>
              <a:t>AND REACH</a:t>
            </a:r>
          </a:p>
        </p:txBody>
      </p:sp>
      <p:sp>
        <p:nvSpPr>
          <p:cNvPr id="7" name="object 7"/>
          <p:cNvSpPr txBox="1"/>
          <p:nvPr/>
        </p:nvSpPr>
        <p:spPr>
          <a:xfrm>
            <a:off x="932236" y="3631341"/>
            <a:ext cx="212534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FUTURE PROOF</a:t>
            </a:r>
          </a:p>
        </p:txBody>
      </p:sp>
      <p:sp>
        <p:nvSpPr>
          <p:cNvPr id="8" name="object 8"/>
          <p:cNvSpPr txBox="1"/>
          <p:nvPr/>
        </p:nvSpPr>
        <p:spPr>
          <a:xfrm>
            <a:off x="1167682" y="4935956"/>
            <a:ext cx="165417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RE-IMAGINE</a:t>
            </a:r>
          </a:p>
        </p:txBody>
      </p:sp>
      <p:sp>
        <p:nvSpPr>
          <p:cNvPr id="9" name="object 9"/>
          <p:cNvSpPr txBox="1"/>
          <p:nvPr/>
        </p:nvSpPr>
        <p:spPr>
          <a:xfrm>
            <a:off x="1415375" y="6277952"/>
            <a:ext cx="1097280"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ENABLE</a:t>
            </a:r>
          </a:p>
        </p:txBody>
      </p:sp>
      <p:sp>
        <p:nvSpPr>
          <p:cNvPr id="10" name="object 10"/>
          <p:cNvSpPr txBox="1"/>
          <p:nvPr/>
        </p:nvSpPr>
        <p:spPr>
          <a:xfrm>
            <a:off x="1385907" y="7585940"/>
            <a:ext cx="1156335" cy="381515"/>
          </a:xfrm>
          <a:prstGeom prst="rect">
            <a:avLst/>
          </a:prstGeom>
        </p:spPr>
        <p:txBody>
          <a:bodyPr vert="horz" wrap="square" lIns="0" tIns="12065" rIns="0" bIns="0" rtlCol="0">
            <a:spAutoFit/>
          </a:bodyPr>
          <a:lstStyle/>
          <a:p>
            <a:pPr marL="12700">
              <a:lnSpc>
                <a:spcPct val="100000"/>
              </a:lnSpc>
              <a:spcBef>
                <a:spcPts val="95"/>
              </a:spcBef>
            </a:pPr>
            <a:r>
              <a:rPr sz="2400" b="1" dirty="0">
                <a:cs typeface="Arial"/>
              </a:rPr>
              <a:t>ENGAGE</a:t>
            </a:r>
          </a:p>
        </p:txBody>
      </p:sp>
      <p:sp>
        <p:nvSpPr>
          <p:cNvPr id="11" name="object 11"/>
          <p:cNvSpPr/>
          <p:nvPr/>
        </p:nvSpPr>
        <p:spPr>
          <a:xfrm>
            <a:off x="3400573" y="4376067"/>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E4163E"/>
          </a:solidFill>
        </p:spPr>
        <p:txBody>
          <a:bodyPr wrap="square" lIns="0" tIns="0" rIns="0" bIns="0" rtlCol="0"/>
          <a:lstStyle/>
          <a:p>
            <a:endParaRPr/>
          </a:p>
        </p:txBody>
      </p:sp>
      <p:sp>
        <p:nvSpPr>
          <p:cNvPr id="12" name="object 12"/>
          <p:cNvSpPr/>
          <p:nvPr/>
        </p:nvSpPr>
        <p:spPr>
          <a:xfrm>
            <a:off x="7034569" y="3394943"/>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302C2C"/>
          </a:solidFill>
        </p:spPr>
        <p:txBody>
          <a:bodyPr wrap="square" lIns="0" tIns="0" rIns="0" bIns="0" rtlCol="0"/>
          <a:lstStyle/>
          <a:p>
            <a:endParaRPr/>
          </a:p>
        </p:txBody>
      </p:sp>
      <p:sp>
        <p:nvSpPr>
          <p:cNvPr id="13" name="object 13"/>
          <p:cNvSpPr/>
          <p:nvPr/>
        </p:nvSpPr>
        <p:spPr>
          <a:xfrm>
            <a:off x="10669407" y="2230387"/>
            <a:ext cx="4219575" cy="4216400"/>
          </a:xfrm>
          <a:custGeom>
            <a:avLst/>
            <a:gdLst/>
            <a:ahLst/>
            <a:cxnLst/>
            <a:rect l="l" t="t" r="r" b="b"/>
            <a:pathLst>
              <a:path w="4219575" h="4216400">
                <a:moveTo>
                  <a:pt x="2368063" y="12700"/>
                </a:moveTo>
                <a:lnTo>
                  <a:pt x="1851511" y="12700"/>
                </a:lnTo>
                <a:lnTo>
                  <a:pt x="1902992" y="0"/>
                </a:lnTo>
                <a:lnTo>
                  <a:pt x="2316582" y="0"/>
                </a:lnTo>
                <a:lnTo>
                  <a:pt x="2368063" y="12700"/>
                </a:lnTo>
                <a:close/>
              </a:path>
              <a:path w="4219575" h="4216400">
                <a:moveTo>
                  <a:pt x="2572059" y="50800"/>
                </a:moveTo>
                <a:lnTo>
                  <a:pt x="1647514" y="50800"/>
                </a:lnTo>
                <a:lnTo>
                  <a:pt x="1800217" y="12700"/>
                </a:lnTo>
                <a:lnTo>
                  <a:pt x="2419357" y="12700"/>
                </a:lnTo>
                <a:lnTo>
                  <a:pt x="2572059" y="50800"/>
                </a:lnTo>
                <a:close/>
              </a:path>
              <a:path w="4219575" h="4216400">
                <a:moveTo>
                  <a:pt x="2521386" y="4178300"/>
                </a:moveTo>
                <a:lnTo>
                  <a:pt x="1698188" y="4178300"/>
                </a:lnTo>
                <a:lnTo>
                  <a:pt x="1497348" y="4127500"/>
                </a:lnTo>
                <a:lnTo>
                  <a:pt x="1447970" y="4102100"/>
                </a:lnTo>
                <a:lnTo>
                  <a:pt x="1350499" y="4076700"/>
                </a:lnTo>
                <a:lnTo>
                  <a:pt x="1254799" y="4025900"/>
                </a:lnTo>
                <a:lnTo>
                  <a:pt x="1207736" y="4013200"/>
                </a:lnTo>
                <a:lnTo>
                  <a:pt x="1115240" y="3962400"/>
                </a:lnTo>
                <a:lnTo>
                  <a:pt x="1025139" y="3911600"/>
                </a:lnTo>
                <a:lnTo>
                  <a:pt x="937652" y="3860800"/>
                </a:lnTo>
                <a:lnTo>
                  <a:pt x="894941" y="3822700"/>
                </a:lnTo>
                <a:lnTo>
                  <a:pt x="852987" y="3797300"/>
                </a:lnTo>
                <a:lnTo>
                  <a:pt x="811791" y="3771900"/>
                </a:lnTo>
                <a:lnTo>
                  <a:pt x="771352" y="3733800"/>
                </a:lnTo>
                <a:lnTo>
                  <a:pt x="731719" y="3695700"/>
                </a:lnTo>
                <a:lnTo>
                  <a:pt x="692939" y="3670300"/>
                </a:lnTo>
                <a:lnTo>
                  <a:pt x="655014" y="3632200"/>
                </a:lnTo>
                <a:lnTo>
                  <a:pt x="617942" y="3594100"/>
                </a:lnTo>
                <a:lnTo>
                  <a:pt x="581768" y="3556000"/>
                </a:lnTo>
                <a:lnTo>
                  <a:pt x="546536" y="3517900"/>
                </a:lnTo>
                <a:lnTo>
                  <a:pt x="512247" y="3479800"/>
                </a:lnTo>
                <a:lnTo>
                  <a:pt x="478899" y="3441700"/>
                </a:lnTo>
                <a:lnTo>
                  <a:pt x="446533" y="3403600"/>
                </a:lnTo>
                <a:lnTo>
                  <a:pt x="415189" y="3365500"/>
                </a:lnTo>
                <a:lnTo>
                  <a:pt x="384865" y="3314700"/>
                </a:lnTo>
                <a:lnTo>
                  <a:pt x="355563" y="3276600"/>
                </a:lnTo>
                <a:lnTo>
                  <a:pt x="327316" y="3238500"/>
                </a:lnTo>
                <a:lnTo>
                  <a:pt x="300161" y="3187700"/>
                </a:lnTo>
                <a:lnTo>
                  <a:pt x="274095" y="3149600"/>
                </a:lnTo>
                <a:lnTo>
                  <a:pt x="249121" y="3098800"/>
                </a:lnTo>
                <a:lnTo>
                  <a:pt x="225266" y="3048000"/>
                </a:lnTo>
                <a:lnTo>
                  <a:pt x="202560" y="3009900"/>
                </a:lnTo>
                <a:lnTo>
                  <a:pt x="181004" y="2959100"/>
                </a:lnTo>
                <a:lnTo>
                  <a:pt x="160597" y="2908300"/>
                </a:lnTo>
                <a:lnTo>
                  <a:pt x="141364" y="2857500"/>
                </a:lnTo>
                <a:lnTo>
                  <a:pt x="123328" y="2819400"/>
                </a:lnTo>
                <a:lnTo>
                  <a:pt x="106488" y="2768600"/>
                </a:lnTo>
                <a:lnTo>
                  <a:pt x="90846" y="2717800"/>
                </a:lnTo>
                <a:lnTo>
                  <a:pt x="76419" y="2667000"/>
                </a:lnTo>
                <a:lnTo>
                  <a:pt x="63226" y="2616200"/>
                </a:lnTo>
                <a:lnTo>
                  <a:pt x="51265" y="2565400"/>
                </a:lnTo>
                <a:lnTo>
                  <a:pt x="40538" y="2514600"/>
                </a:lnTo>
                <a:lnTo>
                  <a:pt x="31057" y="2463800"/>
                </a:lnTo>
                <a:lnTo>
                  <a:pt x="22833" y="2413000"/>
                </a:lnTo>
                <a:lnTo>
                  <a:pt x="15867" y="2362200"/>
                </a:lnTo>
                <a:lnTo>
                  <a:pt x="10159" y="2311400"/>
                </a:lnTo>
                <a:lnTo>
                  <a:pt x="5714" y="2260600"/>
                </a:lnTo>
                <a:lnTo>
                  <a:pt x="2539" y="2209800"/>
                </a:lnTo>
                <a:lnTo>
                  <a:pt x="634" y="2159000"/>
                </a:lnTo>
                <a:lnTo>
                  <a:pt x="0" y="2108200"/>
                </a:lnTo>
                <a:lnTo>
                  <a:pt x="634" y="2057400"/>
                </a:lnTo>
                <a:lnTo>
                  <a:pt x="2539" y="1993900"/>
                </a:lnTo>
                <a:lnTo>
                  <a:pt x="5714" y="1943100"/>
                </a:lnTo>
                <a:lnTo>
                  <a:pt x="10159" y="1892300"/>
                </a:lnTo>
                <a:lnTo>
                  <a:pt x="15867" y="1841500"/>
                </a:lnTo>
                <a:lnTo>
                  <a:pt x="22833" y="1790700"/>
                </a:lnTo>
                <a:lnTo>
                  <a:pt x="31057" y="1739900"/>
                </a:lnTo>
                <a:lnTo>
                  <a:pt x="40538" y="1689100"/>
                </a:lnTo>
                <a:lnTo>
                  <a:pt x="51265" y="1638300"/>
                </a:lnTo>
                <a:lnTo>
                  <a:pt x="63226" y="1587500"/>
                </a:lnTo>
                <a:lnTo>
                  <a:pt x="76419" y="1536700"/>
                </a:lnTo>
                <a:lnTo>
                  <a:pt x="90846" y="1485900"/>
                </a:lnTo>
                <a:lnTo>
                  <a:pt x="106488" y="1447800"/>
                </a:lnTo>
                <a:lnTo>
                  <a:pt x="123328" y="1397000"/>
                </a:lnTo>
                <a:lnTo>
                  <a:pt x="141364" y="1346200"/>
                </a:lnTo>
                <a:lnTo>
                  <a:pt x="160597" y="1295400"/>
                </a:lnTo>
                <a:lnTo>
                  <a:pt x="181004" y="1244600"/>
                </a:lnTo>
                <a:lnTo>
                  <a:pt x="202560" y="1206500"/>
                </a:lnTo>
                <a:lnTo>
                  <a:pt x="225266" y="1155700"/>
                </a:lnTo>
                <a:lnTo>
                  <a:pt x="249121" y="1104900"/>
                </a:lnTo>
                <a:lnTo>
                  <a:pt x="274095" y="1066800"/>
                </a:lnTo>
                <a:lnTo>
                  <a:pt x="300161" y="1016000"/>
                </a:lnTo>
                <a:lnTo>
                  <a:pt x="327316" y="977900"/>
                </a:lnTo>
                <a:lnTo>
                  <a:pt x="355563" y="927100"/>
                </a:lnTo>
                <a:lnTo>
                  <a:pt x="384865" y="889000"/>
                </a:lnTo>
                <a:lnTo>
                  <a:pt x="415189" y="850900"/>
                </a:lnTo>
                <a:lnTo>
                  <a:pt x="446533" y="800100"/>
                </a:lnTo>
                <a:lnTo>
                  <a:pt x="478899" y="762000"/>
                </a:lnTo>
                <a:lnTo>
                  <a:pt x="512247" y="723900"/>
                </a:lnTo>
                <a:lnTo>
                  <a:pt x="546536" y="685800"/>
                </a:lnTo>
                <a:lnTo>
                  <a:pt x="581768" y="647700"/>
                </a:lnTo>
                <a:lnTo>
                  <a:pt x="617942" y="609600"/>
                </a:lnTo>
                <a:lnTo>
                  <a:pt x="655014" y="571500"/>
                </a:lnTo>
                <a:lnTo>
                  <a:pt x="692939" y="546100"/>
                </a:lnTo>
                <a:lnTo>
                  <a:pt x="731719" y="508000"/>
                </a:lnTo>
                <a:lnTo>
                  <a:pt x="771352" y="469900"/>
                </a:lnTo>
                <a:lnTo>
                  <a:pt x="811791" y="444500"/>
                </a:lnTo>
                <a:lnTo>
                  <a:pt x="852987" y="406400"/>
                </a:lnTo>
                <a:lnTo>
                  <a:pt x="894941" y="381000"/>
                </a:lnTo>
                <a:lnTo>
                  <a:pt x="937652" y="342900"/>
                </a:lnTo>
                <a:lnTo>
                  <a:pt x="1025139" y="292100"/>
                </a:lnTo>
                <a:lnTo>
                  <a:pt x="1115240" y="241300"/>
                </a:lnTo>
                <a:lnTo>
                  <a:pt x="1207736" y="190500"/>
                </a:lnTo>
                <a:lnTo>
                  <a:pt x="1254799" y="177800"/>
                </a:lnTo>
                <a:lnTo>
                  <a:pt x="1302406" y="152400"/>
                </a:lnTo>
                <a:lnTo>
                  <a:pt x="1350499" y="139700"/>
                </a:lnTo>
                <a:lnTo>
                  <a:pt x="1399020" y="114300"/>
                </a:lnTo>
                <a:lnTo>
                  <a:pt x="1547095" y="76200"/>
                </a:lnTo>
                <a:lnTo>
                  <a:pt x="1597150" y="50800"/>
                </a:lnTo>
                <a:lnTo>
                  <a:pt x="2622424" y="50800"/>
                </a:lnTo>
                <a:lnTo>
                  <a:pt x="2672479" y="76200"/>
                </a:lnTo>
                <a:lnTo>
                  <a:pt x="2820553" y="114300"/>
                </a:lnTo>
                <a:lnTo>
                  <a:pt x="2869074" y="139700"/>
                </a:lnTo>
                <a:lnTo>
                  <a:pt x="2917167" y="152400"/>
                </a:lnTo>
                <a:lnTo>
                  <a:pt x="2964774" y="177800"/>
                </a:lnTo>
                <a:lnTo>
                  <a:pt x="3011838" y="190500"/>
                </a:lnTo>
                <a:lnTo>
                  <a:pt x="3104334" y="241300"/>
                </a:lnTo>
                <a:lnTo>
                  <a:pt x="3194435" y="292100"/>
                </a:lnTo>
                <a:lnTo>
                  <a:pt x="3281922" y="342900"/>
                </a:lnTo>
                <a:lnTo>
                  <a:pt x="3324633" y="381000"/>
                </a:lnTo>
                <a:lnTo>
                  <a:pt x="3366587" y="406400"/>
                </a:lnTo>
                <a:lnTo>
                  <a:pt x="3407783" y="444500"/>
                </a:lnTo>
                <a:lnTo>
                  <a:pt x="3448222" y="469900"/>
                </a:lnTo>
                <a:lnTo>
                  <a:pt x="3487855" y="508000"/>
                </a:lnTo>
                <a:lnTo>
                  <a:pt x="3526634" y="546100"/>
                </a:lnTo>
                <a:lnTo>
                  <a:pt x="3564560" y="571500"/>
                </a:lnTo>
                <a:lnTo>
                  <a:pt x="3601632" y="609600"/>
                </a:lnTo>
                <a:lnTo>
                  <a:pt x="3637805" y="647700"/>
                </a:lnTo>
                <a:lnTo>
                  <a:pt x="3673037" y="685800"/>
                </a:lnTo>
                <a:lnTo>
                  <a:pt x="3707327" y="723900"/>
                </a:lnTo>
                <a:lnTo>
                  <a:pt x="3740674" y="762000"/>
                </a:lnTo>
                <a:lnTo>
                  <a:pt x="3773040" y="800100"/>
                </a:lnTo>
                <a:lnTo>
                  <a:pt x="3804385" y="850900"/>
                </a:lnTo>
                <a:lnTo>
                  <a:pt x="3834708" y="889000"/>
                </a:lnTo>
                <a:lnTo>
                  <a:pt x="3864010" y="927100"/>
                </a:lnTo>
                <a:lnTo>
                  <a:pt x="3892257" y="977900"/>
                </a:lnTo>
                <a:lnTo>
                  <a:pt x="3919413" y="1016000"/>
                </a:lnTo>
                <a:lnTo>
                  <a:pt x="3945478" y="1066800"/>
                </a:lnTo>
                <a:lnTo>
                  <a:pt x="3970453" y="1104900"/>
                </a:lnTo>
                <a:lnTo>
                  <a:pt x="3994308" y="1155700"/>
                </a:lnTo>
                <a:lnTo>
                  <a:pt x="4017013" y="1206500"/>
                </a:lnTo>
                <a:lnTo>
                  <a:pt x="4038569" y="1244600"/>
                </a:lnTo>
                <a:lnTo>
                  <a:pt x="4058976" y="1295400"/>
                </a:lnTo>
                <a:lnTo>
                  <a:pt x="4078209" y="1346200"/>
                </a:lnTo>
                <a:lnTo>
                  <a:pt x="4096246" y="1397000"/>
                </a:lnTo>
                <a:lnTo>
                  <a:pt x="4113085" y="1447800"/>
                </a:lnTo>
                <a:lnTo>
                  <a:pt x="4128727" y="1485900"/>
                </a:lnTo>
                <a:lnTo>
                  <a:pt x="4143154" y="1536700"/>
                </a:lnTo>
                <a:lnTo>
                  <a:pt x="4156348" y="1587500"/>
                </a:lnTo>
                <a:lnTo>
                  <a:pt x="4168308" y="1638300"/>
                </a:lnTo>
                <a:lnTo>
                  <a:pt x="4179035" y="1689100"/>
                </a:lnTo>
                <a:lnTo>
                  <a:pt x="4188517" y="1739900"/>
                </a:lnTo>
                <a:lnTo>
                  <a:pt x="4196741" y="1790700"/>
                </a:lnTo>
                <a:lnTo>
                  <a:pt x="4203707" y="1841500"/>
                </a:lnTo>
                <a:lnTo>
                  <a:pt x="4209415" y="1892300"/>
                </a:lnTo>
                <a:lnTo>
                  <a:pt x="4213860" y="1943100"/>
                </a:lnTo>
                <a:lnTo>
                  <a:pt x="4217035" y="1993900"/>
                </a:lnTo>
                <a:lnTo>
                  <a:pt x="4218940" y="2057400"/>
                </a:lnTo>
                <a:lnTo>
                  <a:pt x="4219575" y="2108200"/>
                </a:lnTo>
                <a:lnTo>
                  <a:pt x="4218940" y="2159000"/>
                </a:lnTo>
                <a:lnTo>
                  <a:pt x="4217035" y="2209800"/>
                </a:lnTo>
                <a:lnTo>
                  <a:pt x="4213860" y="2260600"/>
                </a:lnTo>
                <a:lnTo>
                  <a:pt x="4209415" y="2311400"/>
                </a:lnTo>
                <a:lnTo>
                  <a:pt x="4203707" y="2362200"/>
                </a:lnTo>
                <a:lnTo>
                  <a:pt x="4196741" y="2413000"/>
                </a:lnTo>
                <a:lnTo>
                  <a:pt x="4188517" y="2463800"/>
                </a:lnTo>
                <a:lnTo>
                  <a:pt x="4179035" y="2514600"/>
                </a:lnTo>
                <a:lnTo>
                  <a:pt x="4168308" y="2565400"/>
                </a:lnTo>
                <a:lnTo>
                  <a:pt x="4156348" y="2616200"/>
                </a:lnTo>
                <a:lnTo>
                  <a:pt x="4143154" y="2667000"/>
                </a:lnTo>
                <a:lnTo>
                  <a:pt x="4128728" y="2717800"/>
                </a:lnTo>
                <a:lnTo>
                  <a:pt x="4113085" y="2768600"/>
                </a:lnTo>
                <a:lnTo>
                  <a:pt x="4096246" y="2819400"/>
                </a:lnTo>
                <a:lnTo>
                  <a:pt x="4078209" y="2857500"/>
                </a:lnTo>
                <a:lnTo>
                  <a:pt x="4058976" y="2908300"/>
                </a:lnTo>
                <a:lnTo>
                  <a:pt x="4038569" y="2959100"/>
                </a:lnTo>
                <a:lnTo>
                  <a:pt x="4017013" y="3009900"/>
                </a:lnTo>
                <a:lnTo>
                  <a:pt x="3994308" y="3048000"/>
                </a:lnTo>
                <a:lnTo>
                  <a:pt x="3970453" y="3098800"/>
                </a:lnTo>
                <a:lnTo>
                  <a:pt x="3945478" y="3149600"/>
                </a:lnTo>
                <a:lnTo>
                  <a:pt x="3919413" y="3187700"/>
                </a:lnTo>
                <a:lnTo>
                  <a:pt x="3892257" y="3238500"/>
                </a:lnTo>
                <a:lnTo>
                  <a:pt x="3864011" y="3276600"/>
                </a:lnTo>
                <a:lnTo>
                  <a:pt x="3834708" y="3314700"/>
                </a:lnTo>
                <a:lnTo>
                  <a:pt x="3804385" y="3365500"/>
                </a:lnTo>
                <a:lnTo>
                  <a:pt x="3773040" y="3403600"/>
                </a:lnTo>
                <a:lnTo>
                  <a:pt x="3740674" y="3441700"/>
                </a:lnTo>
                <a:lnTo>
                  <a:pt x="3707327" y="3479800"/>
                </a:lnTo>
                <a:lnTo>
                  <a:pt x="3673037" y="3517900"/>
                </a:lnTo>
                <a:lnTo>
                  <a:pt x="3637805" y="3556000"/>
                </a:lnTo>
                <a:lnTo>
                  <a:pt x="3601632" y="3594100"/>
                </a:lnTo>
                <a:lnTo>
                  <a:pt x="3564560" y="3632200"/>
                </a:lnTo>
                <a:lnTo>
                  <a:pt x="3526634" y="3670300"/>
                </a:lnTo>
                <a:lnTo>
                  <a:pt x="3487855" y="3695700"/>
                </a:lnTo>
                <a:lnTo>
                  <a:pt x="3448222" y="3733800"/>
                </a:lnTo>
                <a:lnTo>
                  <a:pt x="3407783" y="3771900"/>
                </a:lnTo>
                <a:lnTo>
                  <a:pt x="3366587" y="3797300"/>
                </a:lnTo>
                <a:lnTo>
                  <a:pt x="3324633" y="3822700"/>
                </a:lnTo>
                <a:lnTo>
                  <a:pt x="3281922" y="3860800"/>
                </a:lnTo>
                <a:lnTo>
                  <a:pt x="3194435" y="3911600"/>
                </a:lnTo>
                <a:lnTo>
                  <a:pt x="3104334" y="3962400"/>
                </a:lnTo>
                <a:lnTo>
                  <a:pt x="3011838" y="4013200"/>
                </a:lnTo>
                <a:lnTo>
                  <a:pt x="2964774" y="4025900"/>
                </a:lnTo>
                <a:lnTo>
                  <a:pt x="2869074" y="4076700"/>
                </a:lnTo>
                <a:lnTo>
                  <a:pt x="2771604" y="4102100"/>
                </a:lnTo>
                <a:lnTo>
                  <a:pt x="2722226" y="4127500"/>
                </a:lnTo>
                <a:lnTo>
                  <a:pt x="2521386" y="4178300"/>
                </a:lnTo>
                <a:close/>
              </a:path>
              <a:path w="4219575" h="4216400">
                <a:moveTo>
                  <a:pt x="2368063" y="4203700"/>
                </a:moveTo>
                <a:lnTo>
                  <a:pt x="1851511" y="4203700"/>
                </a:lnTo>
                <a:lnTo>
                  <a:pt x="1749109" y="4178300"/>
                </a:lnTo>
                <a:lnTo>
                  <a:pt x="2470465" y="4178300"/>
                </a:lnTo>
                <a:lnTo>
                  <a:pt x="2368063" y="4203700"/>
                </a:lnTo>
                <a:close/>
              </a:path>
              <a:path w="4219575" h="4216400">
                <a:moveTo>
                  <a:pt x="2213309" y="4216400"/>
                </a:moveTo>
                <a:lnTo>
                  <a:pt x="2006265" y="4216400"/>
                </a:lnTo>
                <a:lnTo>
                  <a:pt x="1954597" y="4203700"/>
                </a:lnTo>
                <a:lnTo>
                  <a:pt x="2264977" y="4203700"/>
                </a:lnTo>
                <a:lnTo>
                  <a:pt x="2213309" y="4216400"/>
                </a:lnTo>
                <a:close/>
              </a:path>
            </a:pathLst>
          </a:custGeom>
          <a:solidFill>
            <a:srgbClr val="DACCB8"/>
          </a:solidFill>
        </p:spPr>
        <p:txBody>
          <a:bodyPr wrap="square" lIns="0" tIns="0" rIns="0" bIns="0" rtlCol="0"/>
          <a:lstStyle/>
          <a:p>
            <a:endParaRPr/>
          </a:p>
        </p:txBody>
      </p:sp>
      <p:sp>
        <p:nvSpPr>
          <p:cNvPr id="14" name="object 14"/>
          <p:cNvSpPr txBox="1"/>
          <p:nvPr/>
        </p:nvSpPr>
        <p:spPr>
          <a:xfrm>
            <a:off x="4142346" y="5934057"/>
            <a:ext cx="2769235" cy="1675009"/>
          </a:xfrm>
          <a:prstGeom prst="rect">
            <a:avLst/>
          </a:prstGeom>
        </p:spPr>
        <p:txBody>
          <a:bodyPr vert="horz" wrap="square" lIns="0" tIns="14604" rIns="0" bIns="0" rtlCol="0">
            <a:spAutoFit/>
          </a:bodyPr>
          <a:lstStyle/>
          <a:p>
            <a:pPr marL="12700" marR="5080" algn="ctr">
              <a:lnSpc>
                <a:spcPct val="122200"/>
              </a:lnSpc>
              <a:spcBef>
                <a:spcPts val="1270"/>
              </a:spcBef>
            </a:pPr>
            <a:r>
              <a:rPr sz="2250" b="0" dirty="0">
                <a:solidFill>
                  <a:srgbClr val="FFFFFF"/>
                </a:solidFill>
                <a:cs typeface="HelveticaNeueLT Pro 45 Lt"/>
              </a:rPr>
              <a:t>Execute to defend,  extend and increase  profitability of current  business</a:t>
            </a:r>
            <a:endParaRPr sz="2250" dirty="0">
              <a:cs typeface="HelveticaNeueLT Pro 45 Lt"/>
            </a:endParaRPr>
          </a:p>
        </p:txBody>
      </p:sp>
      <p:sp>
        <p:nvSpPr>
          <p:cNvPr id="15" name="object 15"/>
          <p:cNvSpPr txBox="1"/>
          <p:nvPr/>
        </p:nvSpPr>
        <p:spPr>
          <a:xfrm>
            <a:off x="7924355" y="4513973"/>
            <a:ext cx="2439670" cy="1942464"/>
          </a:xfrm>
          <a:prstGeom prst="rect">
            <a:avLst/>
          </a:prstGeom>
        </p:spPr>
        <p:txBody>
          <a:bodyPr vert="horz" wrap="square" lIns="0" tIns="176530" rIns="0" bIns="0" rtlCol="0">
            <a:spAutoFit/>
          </a:bodyPr>
          <a:lstStyle/>
          <a:p>
            <a:pPr marL="12700" algn="ctr">
              <a:lnSpc>
                <a:spcPct val="100000"/>
              </a:lnSpc>
              <a:spcBef>
                <a:spcPts val="1390"/>
              </a:spcBef>
            </a:pPr>
            <a:r>
              <a:rPr sz="2950" b="1" dirty="0">
                <a:solidFill>
                  <a:srgbClr val="FFFFFF"/>
                </a:solidFill>
                <a:cs typeface="Arial"/>
              </a:rPr>
              <a:t>EMERGING</a:t>
            </a:r>
            <a:endParaRPr sz="2950" b="1" dirty="0">
              <a:cs typeface="Arial"/>
            </a:endParaRPr>
          </a:p>
          <a:p>
            <a:pPr marL="104775" marR="97155" algn="ctr">
              <a:lnSpc>
                <a:spcPct val="122200"/>
              </a:lnSpc>
              <a:spcBef>
                <a:spcPts val="365"/>
              </a:spcBef>
            </a:pPr>
            <a:r>
              <a:rPr sz="2250" b="0" dirty="0">
                <a:solidFill>
                  <a:srgbClr val="FFFFFF"/>
                </a:solidFill>
                <a:cs typeface="HelveticaNeueLT Pro 45 Lt"/>
              </a:rPr>
              <a:t>Resourcing  initiatives to build  new businesses</a:t>
            </a:r>
            <a:endParaRPr sz="2250" dirty="0">
              <a:cs typeface="HelveticaNeueLT Pro 45 Lt"/>
            </a:endParaRPr>
          </a:p>
        </p:txBody>
      </p:sp>
      <p:sp>
        <p:nvSpPr>
          <p:cNvPr id="16" name="object 16"/>
          <p:cNvSpPr txBox="1"/>
          <p:nvPr/>
        </p:nvSpPr>
        <p:spPr>
          <a:xfrm>
            <a:off x="11476001" y="3302124"/>
            <a:ext cx="2606040" cy="1221105"/>
          </a:xfrm>
          <a:prstGeom prst="rect">
            <a:avLst/>
          </a:prstGeom>
        </p:spPr>
        <p:txBody>
          <a:bodyPr vert="horz" wrap="square" lIns="0" tIns="242570" rIns="0" bIns="0" rtlCol="0">
            <a:spAutoFit/>
          </a:bodyPr>
          <a:lstStyle/>
          <a:p>
            <a:pPr algn="ctr">
              <a:lnSpc>
                <a:spcPct val="100000"/>
              </a:lnSpc>
              <a:spcBef>
                <a:spcPts val="1910"/>
              </a:spcBef>
            </a:pPr>
            <a:r>
              <a:rPr sz="2950" b="1" dirty="0">
                <a:solidFill>
                  <a:srgbClr val="FFFFFF"/>
                </a:solidFill>
                <a:cs typeface="Arial"/>
              </a:rPr>
              <a:t>NEW</a:t>
            </a:r>
            <a:endParaRPr sz="2950" b="1" dirty="0">
              <a:cs typeface="Arial"/>
            </a:endParaRPr>
          </a:p>
          <a:p>
            <a:pPr algn="ctr">
              <a:lnSpc>
                <a:spcPct val="100000"/>
              </a:lnSpc>
              <a:spcBef>
                <a:spcPts val="1360"/>
              </a:spcBef>
            </a:pPr>
            <a:r>
              <a:rPr sz="2250" b="0" dirty="0">
                <a:solidFill>
                  <a:srgbClr val="FFFFFF"/>
                </a:solidFill>
                <a:cs typeface="HelveticaNeueLT Pro 45 Lt"/>
              </a:rPr>
              <a:t>Uncover options for</a:t>
            </a:r>
            <a:endParaRPr sz="2250" dirty="0">
              <a:cs typeface="HelveticaNeueLT Pro 45 Lt"/>
            </a:endParaRPr>
          </a:p>
        </p:txBody>
      </p:sp>
      <p:sp>
        <p:nvSpPr>
          <p:cNvPr id="17" name="object 17"/>
          <p:cNvSpPr txBox="1"/>
          <p:nvPr/>
        </p:nvSpPr>
        <p:spPr>
          <a:xfrm>
            <a:off x="11448170" y="4574349"/>
            <a:ext cx="2661920" cy="367665"/>
          </a:xfrm>
          <a:prstGeom prst="rect">
            <a:avLst/>
          </a:prstGeom>
        </p:spPr>
        <p:txBody>
          <a:bodyPr vert="horz" wrap="square" lIns="0" tIns="12065" rIns="0" bIns="0" rtlCol="0">
            <a:spAutoFit/>
          </a:bodyPr>
          <a:lstStyle/>
          <a:p>
            <a:pPr marL="12700" algn="ctr">
              <a:lnSpc>
                <a:spcPct val="100000"/>
              </a:lnSpc>
              <a:spcBef>
                <a:spcPts val="95"/>
              </a:spcBef>
            </a:pPr>
            <a:r>
              <a:rPr sz="2250" b="0" dirty="0">
                <a:solidFill>
                  <a:srgbClr val="FFFFFF"/>
                </a:solidFill>
                <a:cs typeface="HelveticaNeueLT Pro 45 Lt"/>
              </a:rPr>
              <a:t>future opportunitites</a:t>
            </a:r>
            <a:endParaRPr sz="2250" dirty="0">
              <a:cs typeface="HelveticaNeueLT Pro 45 Lt"/>
            </a:endParaRPr>
          </a:p>
        </p:txBody>
      </p:sp>
      <p:sp>
        <p:nvSpPr>
          <p:cNvPr id="18" name="object 18"/>
          <p:cNvSpPr txBox="1">
            <a:spLocks noGrp="1"/>
          </p:cNvSpPr>
          <p:nvPr>
            <p:ph type="title"/>
          </p:nvPr>
        </p:nvSpPr>
        <p:spPr>
          <a:xfrm>
            <a:off x="1959721" y="918257"/>
            <a:ext cx="7489079" cy="928459"/>
          </a:xfrm>
          <a:prstGeom prst="rect">
            <a:avLst/>
          </a:prstGeom>
        </p:spPr>
        <p:txBody>
          <a:bodyPr vert="horz" wrap="square" lIns="0" tIns="12700" rIns="0" bIns="0" rtlCol="0">
            <a:spAutoFit/>
          </a:bodyPr>
          <a:lstStyle/>
          <a:p>
            <a:pPr marL="12700">
              <a:lnSpc>
                <a:spcPct val="100000"/>
              </a:lnSpc>
              <a:spcBef>
                <a:spcPts val="100"/>
              </a:spcBef>
            </a:pPr>
            <a:r>
              <a:rPr sz="5950" spc="260" dirty="0">
                <a:solidFill>
                  <a:srgbClr val="E4163E"/>
                </a:solidFill>
                <a:latin typeface="HelveticaNeueLT Pro 65 Md" panose="020B0604020202020204" pitchFamily="34" charset="0"/>
              </a:rPr>
              <a:t>2018 </a:t>
            </a:r>
            <a:r>
              <a:rPr sz="5950" spc="495" dirty="0">
                <a:solidFill>
                  <a:srgbClr val="E4163E"/>
                </a:solidFill>
                <a:latin typeface="HelveticaNeueLT Pro 65 Md" panose="020B0604020202020204" pitchFamily="34" charset="0"/>
              </a:rPr>
              <a:t>and</a:t>
            </a:r>
            <a:r>
              <a:rPr sz="5950" spc="-75" dirty="0">
                <a:solidFill>
                  <a:srgbClr val="E4163E"/>
                </a:solidFill>
                <a:latin typeface="HelveticaNeueLT Pro 65 Md" panose="020B0604020202020204" pitchFamily="34" charset="0"/>
              </a:rPr>
              <a:t> </a:t>
            </a:r>
            <a:r>
              <a:rPr sz="5950" spc="500" dirty="0">
                <a:solidFill>
                  <a:srgbClr val="E4163E"/>
                </a:solidFill>
                <a:latin typeface="HelveticaNeueLT Pro 65 Md" panose="020B0604020202020204" pitchFamily="34" charset="0"/>
              </a:rPr>
              <a:t>Beyond</a:t>
            </a:r>
            <a:endParaRPr sz="5950" dirty="0">
              <a:latin typeface="HelveticaNeueLT Pro 65 Md" panose="020B0604020202020204" pitchFamily="34" charset="0"/>
            </a:endParaRPr>
          </a:p>
        </p:txBody>
      </p:sp>
      <p:sp>
        <p:nvSpPr>
          <p:cNvPr id="19" name="object 19"/>
          <p:cNvSpPr/>
          <p:nvPr/>
        </p:nvSpPr>
        <p:spPr>
          <a:xfrm>
            <a:off x="16290352" y="278275"/>
            <a:ext cx="1552037" cy="2738058"/>
          </a:xfrm>
          <a:prstGeom prst="rect">
            <a:avLst/>
          </a:prstGeom>
          <a:blipFill>
            <a:blip r:embed="rId2" cstate="print"/>
            <a:stretch>
              <a:fillRect/>
            </a:stretch>
          </a:blipFill>
        </p:spPr>
        <p:txBody>
          <a:bodyPr wrap="square" lIns="0" tIns="0" rIns="0" bIns="0" rtlCol="0"/>
          <a:lstStyle/>
          <a:p>
            <a:endParaRPr/>
          </a:p>
        </p:txBody>
      </p:sp>
      <p:sp>
        <p:nvSpPr>
          <p:cNvPr id="20" name="Rectangle 19"/>
          <p:cNvSpPr/>
          <p:nvPr/>
        </p:nvSpPr>
        <p:spPr>
          <a:xfrm>
            <a:off x="4158555" y="5247315"/>
            <a:ext cx="1876347" cy="584775"/>
          </a:xfrm>
          <a:prstGeom prst="rect">
            <a:avLst/>
          </a:prstGeom>
        </p:spPr>
        <p:txBody>
          <a:bodyPr wrap="none">
            <a:spAutoFit/>
          </a:bodyPr>
          <a:lstStyle/>
          <a:p>
            <a:pPr marL="760730" algn="ctr">
              <a:lnSpc>
                <a:spcPct val="100000"/>
              </a:lnSpc>
              <a:spcBef>
                <a:spcPts val="114"/>
              </a:spcBef>
            </a:pPr>
            <a:r>
              <a:rPr lang="en-AU" sz="3200" b="1" dirty="0">
                <a:solidFill>
                  <a:srgbClr val="FFFFFF"/>
                </a:solidFill>
                <a:cs typeface="Arial"/>
              </a:rPr>
              <a:t>CORE</a:t>
            </a:r>
            <a:endParaRPr lang="en-AU" sz="3200" b="1" dirty="0">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9461" y="751917"/>
            <a:ext cx="10637339" cy="928459"/>
          </a:xfrm>
          <a:prstGeom prst="rect">
            <a:avLst/>
          </a:prstGeom>
        </p:spPr>
        <p:txBody>
          <a:bodyPr vert="horz" wrap="square" lIns="0" tIns="12700" rIns="0" bIns="0" rtlCol="0">
            <a:spAutoFit/>
          </a:bodyPr>
          <a:lstStyle/>
          <a:p>
            <a:pPr marL="12700">
              <a:lnSpc>
                <a:spcPct val="100000"/>
              </a:lnSpc>
              <a:spcBef>
                <a:spcPts val="100"/>
              </a:spcBef>
            </a:pPr>
            <a:r>
              <a:rPr sz="5950" spc="459" dirty="0">
                <a:solidFill>
                  <a:srgbClr val="E4163E"/>
                </a:solidFill>
                <a:latin typeface="HelveticaNeueLT Pro 65 Md" panose="020B0604020202020204" pitchFamily="34" charset="0"/>
              </a:rPr>
              <a:t>Our </a:t>
            </a:r>
            <a:r>
              <a:rPr sz="5950" spc="260" dirty="0">
                <a:solidFill>
                  <a:srgbClr val="E4163E"/>
                </a:solidFill>
                <a:latin typeface="HelveticaNeueLT Pro 65 Md" panose="020B0604020202020204" pitchFamily="34" charset="0"/>
              </a:rPr>
              <a:t>2018 </a:t>
            </a:r>
            <a:r>
              <a:rPr sz="5950" spc="610" dirty="0">
                <a:solidFill>
                  <a:srgbClr val="E4163E"/>
                </a:solidFill>
                <a:latin typeface="HelveticaNeueLT Pro 65 Md" panose="020B0604020202020204" pitchFamily="34" charset="0"/>
              </a:rPr>
              <a:t>to </a:t>
            </a:r>
            <a:r>
              <a:rPr sz="5950" spc="260" dirty="0">
                <a:solidFill>
                  <a:srgbClr val="E4163E"/>
                </a:solidFill>
                <a:latin typeface="HelveticaNeueLT Pro 65 Md" panose="020B0604020202020204" pitchFamily="34" charset="0"/>
              </a:rPr>
              <a:t>2020</a:t>
            </a:r>
            <a:r>
              <a:rPr sz="5950" spc="-880" dirty="0">
                <a:solidFill>
                  <a:srgbClr val="E4163E"/>
                </a:solidFill>
                <a:latin typeface="HelveticaNeueLT Pro 65 Md" panose="020B0604020202020204" pitchFamily="34" charset="0"/>
              </a:rPr>
              <a:t> </a:t>
            </a:r>
            <a:r>
              <a:rPr sz="5950" spc="455" dirty="0">
                <a:solidFill>
                  <a:srgbClr val="E4163E"/>
                </a:solidFill>
                <a:latin typeface="HelveticaNeueLT Pro 65 Md" panose="020B0604020202020204" pitchFamily="34" charset="0"/>
              </a:rPr>
              <a:t>Strategy</a:t>
            </a:r>
            <a:endParaRPr sz="5950" dirty="0">
              <a:latin typeface="HelveticaNeueLT Pro 65 Md" panose="020B0604020202020204" pitchFamily="34" charset="0"/>
            </a:endParaRPr>
          </a:p>
        </p:txBody>
      </p:sp>
      <p:sp>
        <p:nvSpPr>
          <p:cNvPr id="3" name="object 3"/>
          <p:cNvSpPr/>
          <p:nvPr/>
        </p:nvSpPr>
        <p:spPr>
          <a:xfrm>
            <a:off x="16129328"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300" y="2552700"/>
            <a:ext cx="4603615" cy="65091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2552700"/>
            <a:ext cx="4603558" cy="65091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352" y="2269437"/>
            <a:ext cx="4802663" cy="67924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0515" y="934398"/>
            <a:ext cx="14230485" cy="811761"/>
          </a:xfrm>
          <a:prstGeom prst="rect">
            <a:avLst/>
          </a:prstGeom>
        </p:spPr>
        <p:txBody>
          <a:bodyPr vert="horz" wrap="square" lIns="0" tIns="11430" rIns="0" bIns="0" rtlCol="0">
            <a:spAutoFit/>
          </a:bodyPr>
          <a:lstStyle/>
          <a:p>
            <a:pPr marL="12700">
              <a:lnSpc>
                <a:spcPct val="100000"/>
              </a:lnSpc>
              <a:spcBef>
                <a:spcPts val="90"/>
              </a:spcBef>
            </a:pPr>
            <a:r>
              <a:rPr sz="5200" spc="425" dirty="0">
                <a:solidFill>
                  <a:srgbClr val="E4163E"/>
                </a:solidFill>
                <a:latin typeface="HelveticaNeueLT Pro 65 Md" panose="020B0604020202020204" pitchFamily="34" charset="0"/>
              </a:rPr>
              <a:t>Reporting </a:t>
            </a:r>
            <a:r>
              <a:rPr sz="5200" spc="515" dirty="0">
                <a:solidFill>
                  <a:srgbClr val="E4163E"/>
                </a:solidFill>
                <a:latin typeface="HelveticaNeueLT Pro 65 Md" panose="020B0604020202020204" pitchFamily="34" charset="0"/>
              </a:rPr>
              <a:t>back </a:t>
            </a:r>
            <a:r>
              <a:rPr sz="5200" spc="525" dirty="0">
                <a:solidFill>
                  <a:srgbClr val="E4163E"/>
                </a:solidFill>
                <a:latin typeface="HelveticaNeueLT Pro 65 Md" panose="020B0604020202020204" pitchFamily="34" charset="0"/>
              </a:rPr>
              <a:t>to</a:t>
            </a:r>
            <a:r>
              <a:rPr sz="5200" spc="-910" dirty="0">
                <a:solidFill>
                  <a:srgbClr val="E4163E"/>
                </a:solidFill>
                <a:latin typeface="HelveticaNeueLT Pro 65 Md" panose="020B0604020202020204" pitchFamily="34" charset="0"/>
              </a:rPr>
              <a:t> </a:t>
            </a:r>
            <a:r>
              <a:rPr sz="5200" spc="350" dirty="0">
                <a:solidFill>
                  <a:srgbClr val="E4163E"/>
                </a:solidFill>
                <a:latin typeface="HelveticaNeueLT Pro 65 Md" panose="020B0604020202020204" pitchFamily="34" charset="0"/>
              </a:rPr>
              <a:t>Divisional </a:t>
            </a:r>
            <a:r>
              <a:rPr sz="5200" spc="434" dirty="0">
                <a:solidFill>
                  <a:srgbClr val="E4163E"/>
                </a:solidFill>
                <a:latin typeface="HelveticaNeueLT Pro 65 Md" panose="020B0604020202020204" pitchFamily="34" charset="0"/>
              </a:rPr>
              <a:t>Managers</a:t>
            </a:r>
            <a:endParaRPr sz="5200" dirty="0">
              <a:latin typeface="HelveticaNeueLT Pro 65 Md" panose="020B0604020202020204" pitchFamily="34" charset="0"/>
            </a:endParaRPr>
          </a:p>
        </p:txBody>
      </p:sp>
      <p:sp>
        <p:nvSpPr>
          <p:cNvPr id="3" name="object 3"/>
          <p:cNvSpPr/>
          <p:nvPr/>
        </p:nvSpPr>
        <p:spPr>
          <a:xfrm>
            <a:off x="16129328" y="419100"/>
            <a:ext cx="1552037" cy="2738058"/>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1471673" y="1943100"/>
            <a:ext cx="6529327" cy="5601533"/>
          </a:xfrm>
          <a:prstGeom prst="rect">
            <a:avLst/>
          </a:prstGeom>
        </p:spPr>
        <p:txBody>
          <a:bodyPr vert="horz" wrap="square" lIns="0" tIns="502920" rIns="0" bIns="0" rtlCol="0">
            <a:spAutoFit/>
          </a:bodyPr>
          <a:lstStyle/>
          <a:p>
            <a:pPr marL="12700">
              <a:lnSpc>
                <a:spcPct val="100000"/>
              </a:lnSpc>
              <a:spcBef>
                <a:spcPts val="3960"/>
              </a:spcBef>
            </a:pPr>
            <a:r>
              <a:rPr sz="5600" b="1" dirty="0">
                <a:cs typeface="Lucida Sans"/>
              </a:rPr>
              <a:t>July 2018</a:t>
            </a:r>
          </a:p>
          <a:p>
            <a:pPr marL="768350" marR="5080" indent="-457200">
              <a:lnSpc>
                <a:spcPct val="125000"/>
              </a:lnSpc>
              <a:spcBef>
                <a:spcPts val="1335"/>
              </a:spcBef>
              <a:buFont typeface="Arial" panose="020B0604020202020204" pitchFamily="34" charset="0"/>
              <a:buChar char="•"/>
            </a:pPr>
            <a:r>
              <a:rPr sz="2800" b="0" dirty="0">
                <a:cs typeface="HelveticaNeueLT Pro 45 Lt"/>
              </a:rPr>
              <a:t>Overall income has increased </a:t>
            </a:r>
            <a:br>
              <a:rPr lang="en-AU" sz="2800" dirty="0">
                <a:cs typeface="HelveticaNeueLT Pro 45 Lt"/>
              </a:rPr>
            </a:br>
            <a:r>
              <a:rPr sz="2800" b="0" dirty="0">
                <a:cs typeface="HelveticaNeueLT Pro 45 Lt"/>
              </a:rPr>
              <a:t>16%</a:t>
            </a:r>
            <a:r>
              <a:rPr lang="en-AU" sz="2800" b="0" dirty="0">
                <a:cs typeface="HelveticaNeueLT Pro 45 Lt"/>
              </a:rPr>
              <a:t> </a:t>
            </a:r>
            <a:r>
              <a:rPr sz="2800" b="0" dirty="0">
                <a:cs typeface="HelveticaNeueLT Pro 45 Lt"/>
              </a:rPr>
              <a:t>on the same period last year</a:t>
            </a:r>
            <a:endParaRPr lang="en-AU" sz="2800" dirty="0">
              <a:cs typeface="HelveticaNeueLT Pro 45 Lt"/>
            </a:endParaRPr>
          </a:p>
          <a:p>
            <a:pPr marL="768350" marR="5080" indent="-457200">
              <a:lnSpc>
                <a:spcPct val="125000"/>
              </a:lnSpc>
              <a:spcBef>
                <a:spcPts val="1335"/>
              </a:spcBef>
              <a:buFont typeface="Arial" panose="020B0604020202020204" pitchFamily="34" charset="0"/>
              <a:buChar char="•"/>
            </a:pPr>
            <a:r>
              <a:rPr sz="2800" b="0" dirty="0">
                <a:cs typeface="HelveticaNeueLT Pro 45 Lt"/>
              </a:rPr>
              <a:t>First Aid Product Sales up 32%</a:t>
            </a:r>
            <a:endParaRPr lang="en-AU" sz="2800" b="0" dirty="0">
              <a:cs typeface="HelveticaNeueLT Pro 45 Lt"/>
            </a:endParaRPr>
          </a:p>
          <a:p>
            <a:pPr marL="768350" marR="5080" indent="-457200">
              <a:lnSpc>
                <a:spcPct val="125000"/>
              </a:lnSpc>
              <a:spcBef>
                <a:spcPts val="1335"/>
              </a:spcBef>
              <a:buFont typeface="Arial" panose="020B0604020202020204" pitchFamily="34" charset="0"/>
              <a:buChar char="•"/>
            </a:pPr>
            <a:r>
              <a:rPr sz="2800" b="0" dirty="0">
                <a:cs typeface="HelveticaNeueLT Pro 45 Lt"/>
              </a:rPr>
              <a:t>Training Revenue up 8%</a:t>
            </a:r>
            <a:endParaRPr lang="en-AU" sz="2800" b="0" dirty="0">
              <a:cs typeface="HelveticaNeueLT Pro 45 Lt"/>
            </a:endParaRPr>
          </a:p>
          <a:p>
            <a:pPr marL="768350" marR="5080" indent="-457200">
              <a:lnSpc>
                <a:spcPct val="125000"/>
              </a:lnSpc>
              <a:spcBef>
                <a:spcPts val="1335"/>
              </a:spcBef>
              <a:buFont typeface="Arial" panose="020B0604020202020204" pitchFamily="34" charset="0"/>
              <a:buChar char="•"/>
            </a:pPr>
            <a:r>
              <a:rPr lang="en-AU" sz="2800" b="0" dirty="0">
                <a:cs typeface="HelveticaNeueLT Pro 45 Lt"/>
              </a:rPr>
              <a:t>Increased </a:t>
            </a:r>
            <a:r>
              <a:rPr sz="2800" b="0" dirty="0">
                <a:cs typeface="HelveticaNeueLT Pro 45 Lt"/>
              </a:rPr>
              <a:t>Investments returns</a:t>
            </a:r>
            <a:endParaRPr lang="en-AU" sz="2800" dirty="0">
              <a:cs typeface="HelveticaNeueLT Pro 45 Lt"/>
            </a:endParaRPr>
          </a:p>
          <a:p>
            <a:pPr marL="768350" marR="5080" indent="-457200">
              <a:lnSpc>
                <a:spcPct val="125000"/>
              </a:lnSpc>
              <a:spcBef>
                <a:spcPts val="1335"/>
              </a:spcBef>
              <a:buFont typeface="Arial" panose="020B0604020202020204" pitchFamily="34" charset="0"/>
              <a:buChar char="•"/>
            </a:pPr>
            <a:r>
              <a:rPr sz="2800" b="0" dirty="0">
                <a:cs typeface="HelveticaNeueLT Pro 45 Lt"/>
              </a:rPr>
              <a:t>Events Income steady</a:t>
            </a:r>
            <a:endParaRPr sz="2800" dirty="0">
              <a:cs typeface="HelveticaNeueLT Pro 45 Lt"/>
            </a:endParaRPr>
          </a:p>
        </p:txBody>
      </p:sp>
      <p:sp>
        <p:nvSpPr>
          <p:cNvPr id="10" name="object 10"/>
          <p:cNvSpPr/>
          <p:nvPr/>
        </p:nvSpPr>
        <p:spPr>
          <a:xfrm>
            <a:off x="8481952" y="2085975"/>
            <a:ext cx="7372350" cy="794384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4457" y="722451"/>
            <a:ext cx="7987030" cy="811761"/>
          </a:xfrm>
          <a:prstGeom prst="rect">
            <a:avLst/>
          </a:prstGeom>
        </p:spPr>
        <p:txBody>
          <a:bodyPr vert="horz" wrap="square" lIns="0" tIns="11430" rIns="0" bIns="0" rtlCol="0">
            <a:spAutoFit/>
          </a:bodyPr>
          <a:lstStyle/>
          <a:p>
            <a:pPr marL="12700">
              <a:lnSpc>
                <a:spcPct val="100000"/>
              </a:lnSpc>
              <a:spcBef>
                <a:spcPts val="90"/>
              </a:spcBef>
            </a:pPr>
            <a:r>
              <a:rPr sz="5200" spc="215" dirty="0">
                <a:solidFill>
                  <a:srgbClr val="E4163E"/>
                </a:solidFill>
                <a:latin typeface="HelveticaNeueLT Pro 65 Md" panose="020B0604020202020204" pitchFamily="34" charset="0"/>
              </a:rPr>
              <a:t>2018 </a:t>
            </a:r>
            <a:r>
              <a:rPr sz="5200" spc="409" dirty="0">
                <a:solidFill>
                  <a:srgbClr val="E4163E"/>
                </a:solidFill>
                <a:latin typeface="HelveticaNeueLT Pro 65 Md" panose="020B0604020202020204" pitchFamily="34" charset="0"/>
              </a:rPr>
              <a:t>Progress</a:t>
            </a:r>
            <a:r>
              <a:rPr sz="5200" spc="-40" dirty="0">
                <a:solidFill>
                  <a:srgbClr val="E4163E"/>
                </a:solidFill>
                <a:latin typeface="HelveticaNeueLT Pro 65 Md" panose="020B0604020202020204" pitchFamily="34" charset="0"/>
              </a:rPr>
              <a:t> </a:t>
            </a:r>
            <a:r>
              <a:rPr sz="5200" spc="434" dirty="0">
                <a:solidFill>
                  <a:srgbClr val="E4163E"/>
                </a:solidFill>
                <a:latin typeface="HelveticaNeueLT Pro 65 Md" panose="020B0604020202020204" pitchFamily="34" charset="0"/>
              </a:rPr>
              <a:t>Report</a:t>
            </a:r>
            <a:endParaRPr sz="5200" dirty="0">
              <a:latin typeface="HelveticaNeueLT Pro 65 Md" panose="020B0604020202020204" pitchFamily="34" charset="0"/>
            </a:endParaRPr>
          </a:p>
        </p:txBody>
      </p:sp>
      <p:sp>
        <p:nvSpPr>
          <p:cNvPr id="3" name="object 3"/>
          <p:cNvSpPr/>
          <p:nvPr/>
        </p:nvSpPr>
        <p:spPr>
          <a:xfrm>
            <a:off x="16129328" y="419100"/>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63017" y="2813980"/>
            <a:ext cx="6329045" cy="1562100"/>
          </a:xfrm>
          <a:custGeom>
            <a:avLst/>
            <a:gdLst/>
            <a:ahLst/>
            <a:cxnLst/>
            <a:rect l="l" t="t" r="r" b="b"/>
            <a:pathLst>
              <a:path w="6329045" h="1562100">
                <a:moveTo>
                  <a:pt x="0" y="1562100"/>
                </a:moveTo>
                <a:lnTo>
                  <a:pt x="6328496" y="1562100"/>
                </a:lnTo>
                <a:lnTo>
                  <a:pt x="6328496" y="0"/>
                </a:lnTo>
                <a:lnTo>
                  <a:pt x="0" y="0"/>
                </a:lnTo>
                <a:lnTo>
                  <a:pt x="0" y="1562100"/>
                </a:lnTo>
                <a:close/>
              </a:path>
            </a:pathLst>
          </a:custGeom>
          <a:solidFill>
            <a:schemeClr val="accent5">
              <a:lumMod val="40000"/>
              <a:lumOff val="60000"/>
            </a:schemeClr>
          </a:solidFill>
        </p:spPr>
        <p:txBody>
          <a:bodyPr wrap="square" lIns="0" tIns="0" rIns="0" bIns="0" rtlCol="0"/>
          <a:lstStyle/>
          <a:p>
            <a:endParaRPr/>
          </a:p>
        </p:txBody>
      </p:sp>
      <p:sp>
        <p:nvSpPr>
          <p:cNvPr id="5" name="object 5"/>
          <p:cNvSpPr txBox="1"/>
          <p:nvPr/>
        </p:nvSpPr>
        <p:spPr>
          <a:xfrm>
            <a:off x="4463017" y="3287846"/>
            <a:ext cx="6329045" cy="691215"/>
          </a:xfrm>
          <a:prstGeom prst="rect">
            <a:avLst/>
          </a:prstGeom>
        </p:spPr>
        <p:txBody>
          <a:bodyPr vert="horz" wrap="square" lIns="0" tIns="11430" rIns="0" bIns="0" rtlCol="0">
            <a:spAutoFit/>
          </a:bodyPr>
          <a:lstStyle/>
          <a:p>
            <a:pPr marL="2290445" marR="744220" indent="-1554480" algn="ctr">
              <a:lnSpc>
                <a:spcPct val="125000"/>
              </a:lnSpc>
              <a:spcBef>
                <a:spcPts val="90"/>
              </a:spcBef>
            </a:pPr>
            <a:r>
              <a:rPr b="1" dirty="0">
                <a:cs typeface="HelveticaNeueLT Pro 45 Lt"/>
              </a:rPr>
              <a:t>Develop a member recruitment, engagement</a:t>
            </a:r>
            <a:endParaRPr lang="en-AU" b="1" dirty="0">
              <a:cs typeface="HelveticaNeueLT Pro 45 Lt"/>
            </a:endParaRPr>
          </a:p>
          <a:p>
            <a:pPr marL="2290445" marR="744220" indent="-1554480" algn="ctr">
              <a:lnSpc>
                <a:spcPct val="125000"/>
              </a:lnSpc>
              <a:spcBef>
                <a:spcPts val="90"/>
              </a:spcBef>
            </a:pPr>
            <a:r>
              <a:rPr b="1" dirty="0">
                <a:cs typeface="HelveticaNeueLT Pro 45 Lt"/>
              </a:rPr>
              <a:t>and retention platform</a:t>
            </a:r>
          </a:p>
        </p:txBody>
      </p:sp>
      <p:sp>
        <p:nvSpPr>
          <p:cNvPr id="6" name="object 6"/>
          <p:cNvSpPr/>
          <p:nvPr/>
        </p:nvSpPr>
        <p:spPr>
          <a:xfrm>
            <a:off x="4463017" y="5932772"/>
            <a:ext cx="6329045" cy="1562100"/>
          </a:xfrm>
          <a:custGeom>
            <a:avLst/>
            <a:gdLst/>
            <a:ahLst/>
            <a:cxnLst/>
            <a:rect l="l" t="t" r="r" b="b"/>
            <a:pathLst>
              <a:path w="6329045" h="1562100">
                <a:moveTo>
                  <a:pt x="0" y="1562100"/>
                </a:moveTo>
                <a:lnTo>
                  <a:pt x="6328496" y="1562100"/>
                </a:lnTo>
                <a:lnTo>
                  <a:pt x="6328496" y="0"/>
                </a:lnTo>
                <a:lnTo>
                  <a:pt x="0" y="0"/>
                </a:lnTo>
                <a:lnTo>
                  <a:pt x="0" y="1562100"/>
                </a:lnTo>
                <a:close/>
              </a:path>
            </a:pathLst>
          </a:custGeom>
          <a:solidFill>
            <a:schemeClr val="accent5">
              <a:lumMod val="40000"/>
              <a:lumOff val="60000"/>
            </a:schemeClr>
          </a:solidFill>
        </p:spPr>
        <p:txBody>
          <a:bodyPr wrap="square" lIns="0" tIns="0" rIns="0" bIns="0" rtlCol="0"/>
          <a:lstStyle/>
          <a:p>
            <a:endParaRPr/>
          </a:p>
        </p:txBody>
      </p:sp>
      <p:sp>
        <p:nvSpPr>
          <p:cNvPr id="7" name="object 7"/>
          <p:cNvSpPr txBox="1"/>
          <p:nvPr/>
        </p:nvSpPr>
        <p:spPr>
          <a:xfrm>
            <a:off x="4463017" y="4587760"/>
            <a:ext cx="6329045" cy="1024639"/>
          </a:xfrm>
          <a:prstGeom prst="rect">
            <a:avLst/>
          </a:prstGeom>
        </p:spPr>
        <p:txBody>
          <a:bodyPr vert="horz" wrap="square" lIns="0" tIns="11430" rIns="0" bIns="0" rtlCol="0">
            <a:spAutoFit/>
          </a:bodyPr>
          <a:lstStyle/>
          <a:p>
            <a:pPr marL="604520" marR="520065" algn="ctr">
              <a:lnSpc>
                <a:spcPct val="125000"/>
              </a:lnSpc>
              <a:spcBef>
                <a:spcPts val="90"/>
              </a:spcBef>
            </a:pPr>
            <a:r>
              <a:rPr b="1" dirty="0">
                <a:cs typeface="HelveticaNeueLT Pro 45 Lt"/>
              </a:rPr>
              <a:t>Identify and expand key Emergency Service  relationships, community, corporate and government  partnerships and industry champions</a:t>
            </a:r>
          </a:p>
        </p:txBody>
      </p:sp>
      <p:sp>
        <p:nvSpPr>
          <p:cNvPr id="8" name="object 8"/>
          <p:cNvSpPr txBox="1"/>
          <p:nvPr/>
        </p:nvSpPr>
        <p:spPr>
          <a:xfrm>
            <a:off x="4463017" y="6156731"/>
            <a:ext cx="6329045" cy="1024639"/>
          </a:xfrm>
          <a:prstGeom prst="rect">
            <a:avLst/>
          </a:prstGeom>
        </p:spPr>
        <p:txBody>
          <a:bodyPr vert="horz" wrap="square" lIns="0" tIns="11430" rIns="0" bIns="0" rtlCol="0">
            <a:spAutoFit/>
          </a:bodyPr>
          <a:lstStyle/>
          <a:p>
            <a:pPr marL="615315" marR="530860" algn="ctr">
              <a:lnSpc>
                <a:spcPct val="125000"/>
              </a:lnSpc>
              <a:spcBef>
                <a:spcPts val="90"/>
              </a:spcBef>
            </a:pPr>
            <a:r>
              <a:rPr b="1" dirty="0">
                <a:cs typeface="HelveticaNeueLT Pro 45 Lt"/>
              </a:rPr>
              <a:t>Open communication with all states and territories to  develop a common infrastructure and identify key  shared services</a:t>
            </a:r>
          </a:p>
        </p:txBody>
      </p:sp>
      <p:sp>
        <p:nvSpPr>
          <p:cNvPr id="9" name="object 9"/>
          <p:cNvSpPr txBox="1"/>
          <p:nvPr/>
        </p:nvSpPr>
        <p:spPr>
          <a:xfrm>
            <a:off x="4079242" y="7804711"/>
            <a:ext cx="7174597" cy="704039"/>
          </a:xfrm>
          <a:prstGeom prst="rect">
            <a:avLst/>
          </a:prstGeom>
        </p:spPr>
        <p:txBody>
          <a:bodyPr vert="horz" wrap="square" lIns="0" tIns="11430" rIns="0" bIns="0" rtlCol="0">
            <a:spAutoFit/>
          </a:bodyPr>
          <a:lstStyle/>
          <a:p>
            <a:pPr marL="481965" marR="490220" algn="ctr">
              <a:lnSpc>
                <a:spcPct val="125000"/>
              </a:lnSpc>
              <a:spcBef>
                <a:spcPts val="90"/>
              </a:spcBef>
            </a:pPr>
            <a:r>
              <a:rPr b="1" dirty="0">
                <a:cs typeface="HelveticaNeueLT Pro 45 Lt"/>
              </a:rPr>
              <a:t>Build forums and frameworks across NSW to enhance  communication, active participation and knowledge  sharing</a:t>
            </a:r>
          </a:p>
        </p:txBody>
      </p:sp>
      <p:sp>
        <p:nvSpPr>
          <p:cNvPr id="10" name="object 10"/>
          <p:cNvSpPr/>
          <p:nvPr/>
        </p:nvSpPr>
        <p:spPr>
          <a:xfrm>
            <a:off x="10868970" y="1453393"/>
            <a:ext cx="3952875" cy="1171575"/>
          </a:xfrm>
          <a:custGeom>
            <a:avLst/>
            <a:gdLst/>
            <a:ahLst/>
            <a:cxnLst/>
            <a:rect l="l" t="t" r="r" b="b"/>
            <a:pathLst>
              <a:path w="3952875" h="1171575">
                <a:moveTo>
                  <a:pt x="3478207" y="1171574"/>
                </a:moveTo>
                <a:lnTo>
                  <a:pt x="474301" y="1171574"/>
                </a:lnTo>
                <a:lnTo>
                  <a:pt x="425854" y="1169119"/>
                </a:lnTo>
                <a:lnTo>
                  <a:pt x="378797" y="1161913"/>
                </a:lnTo>
                <a:lnTo>
                  <a:pt x="333367" y="1150196"/>
                </a:lnTo>
                <a:lnTo>
                  <a:pt x="289805" y="1134208"/>
                </a:lnTo>
                <a:lnTo>
                  <a:pt x="248350" y="1114190"/>
                </a:lnTo>
                <a:lnTo>
                  <a:pt x="209243" y="1090381"/>
                </a:lnTo>
                <a:lnTo>
                  <a:pt x="172723" y="1063021"/>
                </a:lnTo>
                <a:lnTo>
                  <a:pt x="139029" y="1032351"/>
                </a:lnTo>
                <a:lnTo>
                  <a:pt x="108401" y="998610"/>
                </a:lnTo>
                <a:lnTo>
                  <a:pt x="81080" y="962039"/>
                </a:lnTo>
                <a:lnTo>
                  <a:pt x="57304" y="922877"/>
                </a:lnTo>
                <a:lnTo>
                  <a:pt x="37314" y="881365"/>
                </a:lnTo>
                <a:lnTo>
                  <a:pt x="21348" y="837742"/>
                </a:lnTo>
                <a:lnTo>
                  <a:pt x="9648" y="792249"/>
                </a:lnTo>
                <a:lnTo>
                  <a:pt x="2451" y="745125"/>
                </a:lnTo>
                <a:lnTo>
                  <a:pt x="0" y="696612"/>
                </a:lnTo>
                <a:lnTo>
                  <a:pt x="0" y="474962"/>
                </a:lnTo>
                <a:lnTo>
                  <a:pt x="2451" y="426449"/>
                </a:lnTo>
                <a:lnTo>
                  <a:pt x="9648" y="379325"/>
                </a:lnTo>
                <a:lnTo>
                  <a:pt x="21348" y="333832"/>
                </a:lnTo>
                <a:lnTo>
                  <a:pt x="37314" y="290209"/>
                </a:lnTo>
                <a:lnTo>
                  <a:pt x="57304" y="248697"/>
                </a:lnTo>
                <a:lnTo>
                  <a:pt x="81080" y="209535"/>
                </a:lnTo>
                <a:lnTo>
                  <a:pt x="108401" y="172964"/>
                </a:lnTo>
                <a:lnTo>
                  <a:pt x="139029" y="139223"/>
                </a:lnTo>
                <a:lnTo>
                  <a:pt x="172723" y="108553"/>
                </a:lnTo>
                <a:lnTo>
                  <a:pt x="209243" y="81193"/>
                </a:lnTo>
                <a:lnTo>
                  <a:pt x="248350" y="57384"/>
                </a:lnTo>
                <a:lnTo>
                  <a:pt x="289805" y="37366"/>
                </a:lnTo>
                <a:lnTo>
                  <a:pt x="333367" y="21378"/>
                </a:lnTo>
                <a:lnTo>
                  <a:pt x="378797" y="9661"/>
                </a:lnTo>
                <a:lnTo>
                  <a:pt x="425854" y="2455"/>
                </a:lnTo>
                <a:lnTo>
                  <a:pt x="474301" y="0"/>
                </a:lnTo>
                <a:lnTo>
                  <a:pt x="3478207" y="0"/>
                </a:lnTo>
                <a:lnTo>
                  <a:pt x="3526654" y="2455"/>
                </a:lnTo>
                <a:lnTo>
                  <a:pt x="3573711" y="9661"/>
                </a:lnTo>
                <a:lnTo>
                  <a:pt x="3619141" y="21378"/>
                </a:lnTo>
                <a:lnTo>
                  <a:pt x="3662703" y="37366"/>
                </a:lnTo>
                <a:lnTo>
                  <a:pt x="3704158" y="57384"/>
                </a:lnTo>
                <a:lnTo>
                  <a:pt x="3743265" y="81193"/>
                </a:lnTo>
                <a:lnTo>
                  <a:pt x="3779785" y="108553"/>
                </a:lnTo>
                <a:lnTo>
                  <a:pt x="3813479" y="139223"/>
                </a:lnTo>
                <a:lnTo>
                  <a:pt x="3844106" y="172964"/>
                </a:lnTo>
                <a:lnTo>
                  <a:pt x="3871428" y="209535"/>
                </a:lnTo>
                <a:lnTo>
                  <a:pt x="3895204" y="248697"/>
                </a:lnTo>
                <a:lnTo>
                  <a:pt x="3915194" y="290209"/>
                </a:lnTo>
                <a:lnTo>
                  <a:pt x="3931160" y="333832"/>
                </a:lnTo>
                <a:lnTo>
                  <a:pt x="3942860" y="379325"/>
                </a:lnTo>
                <a:lnTo>
                  <a:pt x="3950056" y="426449"/>
                </a:lnTo>
                <a:lnTo>
                  <a:pt x="3952508" y="474962"/>
                </a:lnTo>
                <a:lnTo>
                  <a:pt x="3952508" y="696612"/>
                </a:lnTo>
                <a:lnTo>
                  <a:pt x="3950056" y="745125"/>
                </a:lnTo>
                <a:lnTo>
                  <a:pt x="3942860" y="792249"/>
                </a:lnTo>
                <a:lnTo>
                  <a:pt x="3931160" y="837742"/>
                </a:lnTo>
                <a:lnTo>
                  <a:pt x="3915194" y="881365"/>
                </a:lnTo>
                <a:lnTo>
                  <a:pt x="3895204" y="922877"/>
                </a:lnTo>
                <a:lnTo>
                  <a:pt x="3871428" y="962039"/>
                </a:lnTo>
                <a:lnTo>
                  <a:pt x="3844106" y="998610"/>
                </a:lnTo>
                <a:lnTo>
                  <a:pt x="3813479" y="1032351"/>
                </a:lnTo>
                <a:lnTo>
                  <a:pt x="3779785" y="1063021"/>
                </a:lnTo>
                <a:lnTo>
                  <a:pt x="3743265" y="1090381"/>
                </a:lnTo>
                <a:lnTo>
                  <a:pt x="3704158" y="1114190"/>
                </a:lnTo>
                <a:lnTo>
                  <a:pt x="3662703" y="1134208"/>
                </a:lnTo>
                <a:lnTo>
                  <a:pt x="3619141" y="1150196"/>
                </a:lnTo>
                <a:lnTo>
                  <a:pt x="3573711" y="1161913"/>
                </a:lnTo>
                <a:lnTo>
                  <a:pt x="3526654" y="1169119"/>
                </a:lnTo>
                <a:lnTo>
                  <a:pt x="3478207" y="1171574"/>
                </a:lnTo>
                <a:close/>
              </a:path>
            </a:pathLst>
          </a:custGeom>
          <a:solidFill>
            <a:schemeClr val="accent5">
              <a:lumMod val="40000"/>
              <a:lumOff val="60000"/>
            </a:schemeClr>
          </a:solidFill>
        </p:spPr>
        <p:txBody>
          <a:bodyPr wrap="square" lIns="0" tIns="0" rIns="0" bIns="0" rtlCol="0"/>
          <a:lstStyle/>
          <a:p>
            <a:endParaRPr/>
          </a:p>
        </p:txBody>
      </p:sp>
      <p:sp>
        <p:nvSpPr>
          <p:cNvPr id="11" name="object 11"/>
          <p:cNvSpPr txBox="1"/>
          <p:nvPr/>
        </p:nvSpPr>
        <p:spPr>
          <a:xfrm>
            <a:off x="11625308" y="1691882"/>
            <a:ext cx="2437765" cy="552395"/>
          </a:xfrm>
          <a:prstGeom prst="rect">
            <a:avLst/>
          </a:prstGeom>
        </p:spPr>
        <p:txBody>
          <a:bodyPr vert="horz" wrap="square" lIns="0" tIns="12700" rIns="0" bIns="0" rtlCol="0">
            <a:spAutoFit/>
          </a:bodyPr>
          <a:lstStyle/>
          <a:p>
            <a:pPr marL="767080" marR="5080" indent="-755015">
              <a:lnSpc>
                <a:spcPct val="120800"/>
              </a:lnSpc>
              <a:spcBef>
                <a:spcPts val="100"/>
              </a:spcBef>
            </a:pPr>
            <a:r>
              <a:rPr sz="1500" b="0" dirty="0">
                <a:cs typeface="HelveticaNeueLT Pro 45 Lt"/>
              </a:rPr>
              <a:t>Welcome, retirement, thank  you letters</a:t>
            </a:r>
            <a:endParaRPr sz="1500" dirty="0">
              <a:cs typeface="HelveticaNeueLT Pro 45 Lt"/>
            </a:endParaRPr>
          </a:p>
        </p:txBody>
      </p:sp>
      <p:sp>
        <p:nvSpPr>
          <p:cNvPr id="12" name="object 12"/>
          <p:cNvSpPr/>
          <p:nvPr/>
        </p:nvSpPr>
        <p:spPr>
          <a:xfrm>
            <a:off x="10594039" y="2515383"/>
            <a:ext cx="1268730" cy="1363980"/>
          </a:xfrm>
          <a:custGeom>
            <a:avLst/>
            <a:gdLst/>
            <a:ahLst/>
            <a:cxnLst/>
            <a:rect l="l" t="t" r="r" b="b"/>
            <a:pathLst>
              <a:path w="1268729" h="1363979">
                <a:moveTo>
                  <a:pt x="0" y="1314845"/>
                </a:moveTo>
                <a:lnTo>
                  <a:pt x="1215431" y="0"/>
                </a:lnTo>
                <a:lnTo>
                  <a:pt x="1268433" y="48994"/>
                </a:lnTo>
                <a:lnTo>
                  <a:pt x="53002" y="1363840"/>
                </a:lnTo>
                <a:lnTo>
                  <a:pt x="0" y="1314845"/>
                </a:lnTo>
                <a:close/>
              </a:path>
            </a:pathLst>
          </a:custGeom>
          <a:solidFill>
            <a:schemeClr val="accent5">
              <a:lumMod val="40000"/>
              <a:lumOff val="60000"/>
            </a:schemeClr>
          </a:solidFill>
        </p:spPr>
        <p:txBody>
          <a:bodyPr wrap="square" lIns="0" tIns="0" rIns="0" bIns="0" rtlCol="0"/>
          <a:lstStyle/>
          <a:p>
            <a:endParaRPr/>
          </a:p>
        </p:txBody>
      </p:sp>
      <p:sp>
        <p:nvSpPr>
          <p:cNvPr id="13" name="object 13"/>
          <p:cNvSpPr/>
          <p:nvPr/>
        </p:nvSpPr>
        <p:spPr>
          <a:xfrm>
            <a:off x="11583227" y="2881399"/>
            <a:ext cx="4076700" cy="1171575"/>
          </a:xfrm>
          <a:custGeom>
            <a:avLst/>
            <a:gdLst/>
            <a:ahLst/>
            <a:cxnLst/>
            <a:rect l="l" t="t" r="r" b="b"/>
            <a:pathLst>
              <a:path w="4076700" h="1171575">
                <a:moveTo>
                  <a:pt x="3602307" y="1171574"/>
                </a:moveTo>
                <a:lnTo>
                  <a:pt x="473910" y="1171574"/>
                </a:lnTo>
                <a:lnTo>
                  <a:pt x="425504" y="1169119"/>
                </a:lnTo>
                <a:lnTo>
                  <a:pt x="378485" y="1161913"/>
                </a:lnTo>
                <a:lnTo>
                  <a:pt x="333093" y="1150196"/>
                </a:lnTo>
                <a:lnTo>
                  <a:pt x="289566" y="1134208"/>
                </a:lnTo>
                <a:lnTo>
                  <a:pt x="248146" y="1114190"/>
                </a:lnTo>
                <a:lnTo>
                  <a:pt x="209071" y="1090381"/>
                </a:lnTo>
                <a:lnTo>
                  <a:pt x="172581" y="1063021"/>
                </a:lnTo>
                <a:lnTo>
                  <a:pt x="138915" y="1032351"/>
                </a:lnTo>
                <a:lnTo>
                  <a:pt x="108312" y="998610"/>
                </a:lnTo>
                <a:lnTo>
                  <a:pt x="81013" y="962039"/>
                </a:lnTo>
                <a:lnTo>
                  <a:pt x="57257" y="922877"/>
                </a:lnTo>
                <a:lnTo>
                  <a:pt x="37283" y="881365"/>
                </a:lnTo>
                <a:lnTo>
                  <a:pt x="21331" y="837742"/>
                </a:lnTo>
                <a:lnTo>
                  <a:pt x="9640" y="792249"/>
                </a:lnTo>
                <a:lnTo>
                  <a:pt x="2449" y="745125"/>
                </a:lnTo>
                <a:lnTo>
                  <a:pt x="0" y="696612"/>
                </a:lnTo>
                <a:lnTo>
                  <a:pt x="0" y="474962"/>
                </a:lnTo>
                <a:lnTo>
                  <a:pt x="2449" y="426449"/>
                </a:lnTo>
                <a:lnTo>
                  <a:pt x="9640" y="379325"/>
                </a:lnTo>
                <a:lnTo>
                  <a:pt x="21331" y="333832"/>
                </a:lnTo>
                <a:lnTo>
                  <a:pt x="37283" y="290209"/>
                </a:lnTo>
                <a:lnTo>
                  <a:pt x="57257" y="248697"/>
                </a:lnTo>
                <a:lnTo>
                  <a:pt x="81013" y="209535"/>
                </a:lnTo>
                <a:lnTo>
                  <a:pt x="108312" y="172964"/>
                </a:lnTo>
                <a:lnTo>
                  <a:pt x="138915" y="139223"/>
                </a:lnTo>
                <a:lnTo>
                  <a:pt x="172581" y="108553"/>
                </a:lnTo>
                <a:lnTo>
                  <a:pt x="209071" y="81193"/>
                </a:lnTo>
                <a:lnTo>
                  <a:pt x="248146" y="57384"/>
                </a:lnTo>
                <a:lnTo>
                  <a:pt x="289566" y="37366"/>
                </a:lnTo>
                <a:lnTo>
                  <a:pt x="333093" y="21378"/>
                </a:lnTo>
                <a:lnTo>
                  <a:pt x="378485" y="9661"/>
                </a:lnTo>
                <a:lnTo>
                  <a:pt x="425504" y="2455"/>
                </a:lnTo>
                <a:lnTo>
                  <a:pt x="473910" y="0"/>
                </a:lnTo>
                <a:lnTo>
                  <a:pt x="3602307" y="0"/>
                </a:lnTo>
                <a:lnTo>
                  <a:pt x="3650714" y="2455"/>
                </a:lnTo>
                <a:lnTo>
                  <a:pt x="3697733" y="9661"/>
                </a:lnTo>
                <a:lnTo>
                  <a:pt x="3743125" y="21378"/>
                </a:lnTo>
                <a:lnTo>
                  <a:pt x="3786651" y="37366"/>
                </a:lnTo>
                <a:lnTo>
                  <a:pt x="3828072" y="57384"/>
                </a:lnTo>
                <a:lnTo>
                  <a:pt x="3867147" y="81193"/>
                </a:lnTo>
                <a:lnTo>
                  <a:pt x="3903637" y="108553"/>
                </a:lnTo>
                <a:lnTo>
                  <a:pt x="3937303" y="139223"/>
                </a:lnTo>
                <a:lnTo>
                  <a:pt x="3967905" y="172964"/>
                </a:lnTo>
                <a:lnTo>
                  <a:pt x="3995205" y="209535"/>
                </a:lnTo>
                <a:lnTo>
                  <a:pt x="4018961" y="248697"/>
                </a:lnTo>
                <a:lnTo>
                  <a:pt x="4038935" y="290209"/>
                </a:lnTo>
                <a:lnTo>
                  <a:pt x="4054887" y="333832"/>
                </a:lnTo>
                <a:lnTo>
                  <a:pt x="4066578" y="379325"/>
                </a:lnTo>
                <a:lnTo>
                  <a:pt x="4073768" y="426449"/>
                </a:lnTo>
                <a:lnTo>
                  <a:pt x="4076218" y="474962"/>
                </a:lnTo>
                <a:lnTo>
                  <a:pt x="4076218" y="696612"/>
                </a:lnTo>
                <a:lnTo>
                  <a:pt x="4073768" y="745125"/>
                </a:lnTo>
                <a:lnTo>
                  <a:pt x="4066578" y="792249"/>
                </a:lnTo>
                <a:lnTo>
                  <a:pt x="4054887" y="837742"/>
                </a:lnTo>
                <a:lnTo>
                  <a:pt x="4038935" y="881365"/>
                </a:lnTo>
                <a:lnTo>
                  <a:pt x="4018961" y="922877"/>
                </a:lnTo>
                <a:lnTo>
                  <a:pt x="3995205" y="962039"/>
                </a:lnTo>
                <a:lnTo>
                  <a:pt x="3967905" y="998610"/>
                </a:lnTo>
                <a:lnTo>
                  <a:pt x="3937303" y="1032351"/>
                </a:lnTo>
                <a:lnTo>
                  <a:pt x="3903637" y="1063021"/>
                </a:lnTo>
                <a:lnTo>
                  <a:pt x="3867147" y="1090381"/>
                </a:lnTo>
                <a:lnTo>
                  <a:pt x="3828072" y="1114190"/>
                </a:lnTo>
                <a:lnTo>
                  <a:pt x="3786651" y="1134208"/>
                </a:lnTo>
                <a:lnTo>
                  <a:pt x="3743125" y="1150196"/>
                </a:lnTo>
                <a:lnTo>
                  <a:pt x="3697733" y="1161913"/>
                </a:lnTo>
                <a:lnTo>
                  <a:pt x="3650714" y="1169119"/>
                </a:lnTo>
                <a:lnTo>
                  <a:pt x="3602307" y="1171574"/>
                </a:lnTo>
                <a:close/>
              </a:path>
            </a:pathLst>
          </a:custGeom>
          <a:solidFill>
            <a:schemeClr val="accent5">
              <a:lumMod val="40000"/>
              <a:lumOff val="60000"/>
            </a:schemeClr>
          </a:solidFill>
        </p:spPr>
        <p:txBody>
          <a:bodyPr wrap="square" lIns="0" tIns="0" rIns="0" bIns="0" rtlCol="0"/>
          <a:lstStyle/>
          <a:p>
            <a:endParaRPr/>
          </a:p>
        </p:txBody>
      </p:sp>
      <p:sp>
        <p:nvSpPr>
          <p:cNvPr id="14" name="object 14"/>
          <p:cNvSpPr txBox="1"/>
          <p:nvPr/>
        </p:nvSpPr>
        <p:spPr>
          <a:xfrm>
            <a:off x="12109611" y="2981775"/>
            <a:ext cx="3024505" cy="854075"/>
          </a:xfrm>
          <a:prstGeom prst="rect">
            <a:avLst/>
          </a:prstGeom>
        </p:spPr>
        <p:txBody>
          <a:bodyPr vert="horz" wrap="square" lIns="0" tIns="12700" rIns="0" bIns="0" rtlCol="0">
            <a:spAutoFit/>
          </a:bodyPr>
          <a:lstStyle/>
          <a:p>
            <a:pPr marL="12065" marR="5080" algn="ctr">
              <a:lnSpc>
                <a:spcPct val="120800"/>
              </a:lnSpc>
              <a:spcBef>
                <a:spcPts val="100"/>
              </a:spcBef>
            </a:pPr>
            <a:r>
              <a:rPr sz="1500" b="0" dirty="0">
                <a:cs typeface="HelveticaNeueLT Pro 45 Lt"/>
              </a:rPr>
              <a:t>MOU with VRA signed for First Aid  training; Strategy session set for  January with NSW Ambulance</a:t>
            </a:r>
            <a:endParaRPr sz="1500" dirty="0">
              <a:cs typeface="HelveticaNeueLT Pro 45 Lt"/>
            </a:endParaRPr>
          </a:p>
        </p:txBody>
      </p:sp>
      <p:sp>
        <p:nvSpPr>
          <p:cNvPr id="15" name="object 15"/>
          <p:cNvSpPr/>
          <p:nvPr/>
        </p:nvSpPr>
        <p:spPr>
          <a:xfrm>
            <a:off x="10791514" y="2815956"/>
            <a:ext cx="97155" cy="6114415"/>
          </a:xfrm>
          <a:custGeom>
            <a:avLst/>
            <a:gdLst/>
            <a:ahLst/>
            <a:cxnLst/>
            <a:rect l="l" t="t" r="r" b="b"/>
            <a:pathLst>
              <a:path w="97154" h="6114415">
                <a:moveTo>
                  <a:pt x="0" y="6113966"/>
                </a:moveTo>
                <a:lnTo>
                  <a:pt x="0" y="0"/>
                </a:lnTo>
                <a:lnTo>
                  <a:pt x="96625" y="0"/>
                </a:lnTo>
                <a:lnTo>
                  <a:pt x="96625" y="6113966"/>
                </a:lnTo>
                <a:lnTo>
                  <a:pt x="0" y="6113966"/>
                </a:lnTo>
                <a:close/>
              </a:path>
            </a:pathLst>
          </a:custGeom>
          <a:solidFill>
            <a:schemeClr val="accent5">
              <a:lumMod val="40000"/>
              <a:lumOff val="60000"/>
            </a:schemeClr>
          </a:solidFill>
        </p:spPr>
        <p:txBody>
          <a:bodyPr wrap="square" lIns="0" tIns="0" rIns="0" bIns="0" rtlCol="0"/>
          <a:lstStyle/>
          <a:p>
            <a:endParaRPr/>
          </a:p>
        </p:txBody>
      </p:sp>
      <p:sp>
        <p:nvSpPr>
          <p:cNvPr id="16" name="object 16"/>
          <p:cNvSpPr/>
          <p:nvPr/>
        </p:nvSpPr>
        <p:spPr>
          <a:xfrm>
            <a:off x="4366391" y="2815956"/>
            <a:ext cx="97155" cy="6114415"/>
          </a:xfrm>
          <a:custGeom>
            <a:avLst/>
            <a:gdLst/>
            <a:ahLst/>
            <a:cxnLst/>
            <a:rect l="l" t="t" r="r" b="b"/>
            <a:pathLst>
              <a:path w="97154" h="6114415">
                <a:moveTo>
                  <a:pt x="0" y="6113966"/>
                </a:moveTo>
                <a:lnTo>
                  <a:pt x="0" y="0"/>
                </a:lnTo>
                <a:lnTo>
                  <a:pt x="96625" y="0"/>
                </a:lnTo>
                <a:lnTo>
                  <a:pt x="96625" y="6113966"/>
                </a:lnTo>
                <a:lnTo>
                  <a:pt x="0" y="6113966"/>
                </a:lnTo>
                <a:close/>
              </a:path>
            </a:pathLst>
          </a:custGeom>
          <a:solidFill>
            <a:schemeClr val="accent5">
              <a:lumMod val="40000"/>
              <a:lumOff val="60000"/>
            </a:schemeClr>
          </a:solidFill>
        </p:spPr>
        <p:txBody>
          <a:bodyPr wrap="square" lIns="0" tIns="0" rIns="0" bIns="0" rtlCol="0"/>
          <a:lstStyle/>
          <a:p>
            <a:endParaRPr/>
          </a:p>
        </p:txBody>
      </p:sp>
      <p:sp>
        <p:nvSpPr>
          <p:cNvPr id="17" name="object 17"/>
          <p:cNvSpPr/>
          <p:nvPr/>
        </p:nvSpPr>
        <p:spPr>
          <a:xfrm>
            <a:off x="4373304" y="8874320"/>
            <a:ext cx="6495415" cy="97155"/>
          </a:xfrm>
          <a:custGeom>
            <a:avLst/>
            <a:gdLst/>
            <a:ahLst/>
            <a:cxnLst/>
            <a:rect l="l" t="t" r="r" b="b"/>
            <a:pathLst>
              <a:path w="6495415" h="97154">
                <a:moveTo>
                  <a:pt x="6494864" y="96625"/>
                </a:moveTo>
                <a:lnTo>
                  <a:pt x="0" y="96625"/>
                </a:lnTo>
                <a:lnTo>
                  <a:pt x="0" y="0"/>
                </a:lnTo>
                <a:lnTo>
                  <a:pt x="6494864" y="0"/>
                </a:lnTo>
                <a:lnTo>
                  <a:pt x="6494864" y="96625"/>
                </a:lnTo>
                <a:close/>
              </a:path>
            </a:pathLst>
          </a:custGeom>
          <a:solidFill>
            <a:schemeClr val="accent5">
              <a:lumMod val="40000"/>
              <a:lumOff val="60000"/>
            </a:schemeClr>
          </a:solidFill>
        </p:spPr>
        <p:txBody>
          <a:bodyPr wrap="square" lIns="0" tIns="0" rIns="0" bIns="0" rtlCol="0"/>
          <a:lstStyle/>
          <a:p>
            <a:endParaRPr/>
          </a:p>
        </p:txBody>
      </p:sp>
      <p:sp>
        <p:nvSpPr>
          <p:cNvPr id="18" name="object 18"/>
          <p:cNvSpPr/>
          <p:nvPr/>
        </p:nvSpPr>
        <p:spPr>
          <a:xfrm>
            <a:off x="10798650" y="3413668"/>
            <a:ext cx="1144905" cy="1418590"/>
          </a:xfrm>
          <a:custGeom>
            <a:avLst/>
            <a:gdLst/>
            <a:ahLst/>
            <a:cxnLst/>
            <a:rect l="l" t="t" r="r" b="b"/>
            <a:pathLst>
              <a:path w="1144904" h="1418589">
                <a:moveTo>
                  <a:pt x="0" y="1373741"/>
                </a:moveTo>
                <a:lnTo>
                  <a:pt x="1088220" y="0"/>
                </a:lnTo>
                <a:lnTo>
                  <a:pt x="1144797" y="44818"/>
                </a:lnTo>
                <a:lnTo>
                  <a:pt x="56577" y="1418559"/>
                </a:lnTo>
                <a:lnTo>
                  <a:pt x="0" y="1373741"/>
                </a:lnTo>
                <a:close/>
              </a:path>
            </a:pathLst>
          </a:custGeom>
          <a:solidFill>
            <a:schemeClr val="accent5">
              <a:lumMod val="40000"/>
              <a:lumOff val="60000"/>
            </a:schemeClr>
          </a:solidFill>
        </p:spPr>
        <p:txBody>
          <a:bodyPr wrap="square" lIns="0" tIns="0" rIns="0" bIns="0" rtlCol="0"/>
          <a:lstStyle/>
          <a:p>
            <a:endParaRPr/>
          </a:p>
        </p:txBody>
      </p:sp>
      <p:sp>
        <p:nvSpPr>
          <p:cNvPr id="19" name="object 19"/>
          <p:cNvSpPr/>
          <p:nvPr/>
        </p:nvSpPr>
        <p:spPr>
          <a:xfrm>
            <a:off x="11639511" y="4265128"/>
            <a:ext cx="4772025" cy="1171575"/>
          </a:xfrm>
          <a:custGeom>
            <a:avLst/>
            <a:gdLst/>
            <a:ahLst/>
            <a:cxnLst/>
            <a:rect l="l" t="t" r="r" b="b"/>
            <a:pathLst>
              <a:path w="4772025" h="1171575">
                <a:moveTo>
                  <a:pt x="4297894" y="1171574"/>
                </a:moveTo>
                <a:lnTo>
                  <a:pt x="473613" y="1171574"/>
                </a:lnTo>
                <a:lnTo>
                  <a:pt x="425237" y="1169119"/>
                </a:lnTo>
                <a:lnTo>
                  <a:pt x="378247" y="1161913"/>
                </a:lnTo>
                <a:lnTo>
                  <a:pt x="332883" y="1150196"/>
                </a:lnTo>
                <a:lnTo>
                  <a:pt x="289385" y="1134208"/>
                </a:lnTo>
                <a:lnTo>
                  <a:pt x="247990" y="1114190"/>
                </a:lnTo>
                <a:lnTo>
                  <a:pt x="208940" y="1090381"/>
                </a:lnTo>
                <a:lnTo>
                  <a:pt x="172472" y="1063021"/>
                </a:lnTo>
                <a:lnTo>
                  <a:pt x="138827" y="1032351"/>
                </a:lnTo>
                <a:lnTo>
                  <a:pt x="108244" y="998610"/>
                </a:lnTo>
                <a:lnTo>
                  <a:pt x="80962" y="962039"/>
                </a:lnTo>
                <a:lnTo>
                  <a:pt x="57221" y="922877"/>
                </a:lnTo>
                <a:lnTo>
                  <a:pt x="37260" y="881365"/>
                </a:lnTo>
                <a:lnTo>
                  <a:pt x="21317" y="837742"/>
                </a:lnTo>
                <a:lnTo>
                  <a:pt x="9634" y="792249"/>
                </a:lnTo>
                <a:lnTo>
                  <a:pt x="2448" y="745125"/>
                </a:lnTo>
                <a:lnTo>
                  <a:pt x="0" y="696612"/>
                </a:lnTo>
                <a:lnTo>
                  <a:pt x="0" y="474962"/>
                </a:lnTo>
                <a:lnTo>
                  <a:pt x="2448" y="426449"/>
                </a:lnTo>
                <a:lnTo>
                  <a:pt x="9634" y="379325"/>
                </a:lnTo>
                <a:lnTo>
                  <a:pt x="21317" y="333832"/>
                </a:lnTo>
                <a:lnTo>
                  <a:pt x="37260" y="290209"/>
                </a:lnTo>
                <a:lnTo>
                  <a:pt x="57221" y="248697"/>
                </a:lnTo>
                <a:lnTo>
                  <a:pt x="80962" y="209535"/>
                </a:lnTo>
                <a:lnTo>
                  <a:pt x="108244" y="172964"/>
                </a:lnTo>
                <a:lnTo>
                  <a:pt x="138827" y="139223"/>
                </a:lnTo>
                <a:lnTo>
                  <a:pt x="172472" y="108553"/>
                </a:lnTo>
                <a:lnTo>
                  <a:pt x="208940" y="81193"/>
                </a:lnTo>
                <a:lnTo>
                  <a:pt x="247990" y="57384"/>
                </a:lnTo>
                <a:lnTo>
                  <a:pt x="289385" y="37366"/>
                </a:lnTo>
                <a:lnTo>
                  <a:pt x="332883" y="21378"/>
                </a:lnTo>
                <a:lnTo>
                  <a:pt x="378247" y="9661"/>
                </a:lnTo>
                <a:lnTo>
                  <a:pt x="425237" y="2455"/>
                </a:lnTo>
                <a:lnTo>
                  <a:pt x="473613" y="0"/>
                </a:lnTo>
                <a:lnTo>
                  <a:pt x="4297894" y="0"/>
                </a:lnTo>
                <a:lnTo>
                  <a:pt x="4346270" y="2455"/>
                </a:lnTo>
                <a:lnTo>
                  <a:pt x="4393259" y="9661"/>
                </a:lnTo>
                <a:lnTo>
                  <a:pt x="4438623" y="21378"/>
                </a:lnTo>
                <a:lnTo>
                  <a:pt x="4482122" y="37366"/>
                </a:lnTo>
                <a:lnTo>
                  <a:pt x="4523516" y="57384"/>
                </a:lnTo>
                <a:lnTo>
                  <a:pt x="4562567" y="81193"/>
                </a:lnTo>
                <a:lnTo>
                  <a:pt x="4599034" y="108553"/>
                </a:lnTo>
                <a:lnTo>
                  <a:pt x="4632679" y="139223"/>
                </a:lnTo>
                <a:lnTo>
                  <a:pt x="4663262" y="172964"/>
                </a:lnTo>
                <a:lnTo>
                  <a:pt x="4690544" y="209535"/>
                </a:lnTo>
                <a:lnTo>
                  <a:pt x="4714286" y="248697"/>
                </a:lnTo>
                <a:lnTo>
                  <a:pt x="4734247" y="290209"/>
                </a:lnTo>
                <a:lnTo>
                  <a:pt x="4750190" y="333832"/>
                </a:lnTo>
                <a:lnTo>
                  <a:pt x="4761873" y="379325"/>
                </a:lnTo>
                <a:lnTo>
                  <a:pt x="4769059" y="426449"/>
                </a:lnTo>
                <a:lnTo>
                  <a:pt x="4771507" y="474962"/>
                </a:lnTo>
                <a:lnTo>
                  <a:pt x="4771507" y="696612"/>
                </a:lnTo>
                <a:lnTo>
                  <a:pt x="4769059" y="745125"/>
                </a:lnTo>
                <a:lnTo>
                  <a:pt x="4761873" y="792249"/>
                </a:lnTo>
                <a:lnTo>
                  <a:pt x="4750190" y="837742"/>
                </a:lnTo>
                <a:lnTo>
                  <a:pt x="4734247" y="881365"/>
                </a:lnTo>
                <a:lnTo>
                  <a:pt x="4714286" y="922877"/>
                </a:lnTo>
                <a:lnTo>
                  <a:pt x="4690544" y="962039"/>
                </a:lnTo>
                <a:lnTo>
                  <a:pt x="4663262" y="998610"/>
                </a:lnTo>
                <a:lnTo>
                  <a:pt x="4632679" y="1032351"/>
                </a:lnTo>
                <a:lnTo>
                  <a:pt x="4599034" y="1063021"/>
                </a:lnTo>
                <a:lnTo>
                  <a:pt x="4562567" y="1090381"/>
                </a:lnTo>
                <a:lnTo>
                  <a:pt x="4523516" y="1114190"/>
                </a:lnTo>
                <a:lnTo>
                  <a:pt x="4482122" y="1134208"/>
                </a:lnTo>
                <a:lnTo>
                  <a:pt x="4438623" y="1150196"/>
                </a:lnTo>
                <a:lnTo>
                  <a:pt x="4393259" y="1161913"/>
                </a:lnTo>
                <a:lnTo>
                  <a:pt x="4346270" y="1169119"/>
                </a:lnTo>
                <a:lnTo>
                  <a:pt x="4297894" y="1171574"/>
                </a:lnTo>
                <a:close/>
              </a:path>
            </a:pathLst>
          </a:custGeom>
          <a:solidFill>
            <a:schemeClr val="accent5">
              <a:lumMod val="40000"/>
              <a:lumOff val="60000"/>
            </a:schemeClr>
          </a:solidFill>
        </p:spPr>
        <p:txBody>
          <a:bodyPr wrap="square" lIns="0" tIns="0" rIns="0" bIns="0" rtlCol="0"/>
          <a:lstStyle/>
          <a:p>
            <a:endParaRPr/>
          </a:p>
        </p:txBody>
      </p:sp>
      <p:sp>
        <p:nvSpPr>
          <p:cNvPr id="20" name="object 20"/>
          <p:cNvSpPr txBox="1"/>
          <p:nvPr/>
        </p:nvSpPr>
        <p:spPr>
          <a:xfrm>
            <a:off x="11996995" y="4555620"/>
            <a:ext cx="4063365" cy="552395"/>
          </a:xfrm>
          <a:prstGeom prst="rect">
            <a:avLst/>
          </a:prstGeom>
        </p:spPr>
        <p:txBody>
          <a:bodyPr vert="horz" wrap="square" lIns="0" tIns="12700" rIns="0" bIns="0" rtlCol="0">
            <a:spAutoFit/>
          </a:bodyPr>
          <a:lstStyle/>
          <a:p>
            <a:pPr marL="488315" marR="5080" indent="-476250">
              <a:lnSpc>
                <a:spcPct val="120800"/>
              </a:lnSpc>
              <a:spcBef>
                <a:spcPts val="100"/>
              </a:spcBef>
            </a:pPr>
            <a:r>
              <a:rPr sz="1500" b="0" dirty="0">
                <a:cs typeface="HelveticaNeueLT Pro 45 Lt"/>
              </a:rPr>
              <a:t>‘First on scene’ learner driver training proposal  to government stay safe committee</a:t>
            </a:r>
            <a:endParaRPr sz="1500" dirty="0">
              <a:cs typeface="HelveticaNeueLT Pro 45 Lt"/>
            </a:endParaRPr>
          </a:p>
        </p:txBody>
      </p:sp>
      <p:sp>
        <p:nvSpPr>
          <p:cNvPr id="21" name="object 21"/>
          <p:cNvSpPr/>
          <p:nvPr/>
        </p:nvSpPr>
        <p:spPr>
          <a:xfrm>
            <a:off x="11614091" y="5592117"/>
            <a:ext cx="4829175" cy="1171575"/>
          </a:xfrm>
          <a:custGeom>
            <a:avLst/>
            <a:gdLst/>
            <a:ahLst/>
            <a:cxnLst/>
            <a:rect l="l" t="t" r="r" b="b"/>
            <a:pathLst>
              <a:path w="4829175" h="1171575">
                <a:moveTo>
                  <a:pt x="4354454" y="1171574"/>
                </a:moveTo>
                <a:lnTo>
                  <a:pt x="474245" y="1171574"/>
                </a:lnTo>
                <a:lnTo>
                  <a:pt x="425805" y="1169119"/>
                </a:lnTo>
                <a:lnTo>
                  <a:pt x="378752" y="1161913"/>
                </a:lnTo>
                <a:lnTo>
                  <a:pt x="333328" y="1150196"/>
                </a:lnTo>
                <a:lnTo>
                  <a:pt x="289771" y="1134208"/>
                </a:lnTo>
                <a:lnTo>
                  <a:pt x="248322" y="1114190"/>
                </a:lnTo>
                <a:lnTo>
                  <a:pt x="209219" y="1090381"/>
                </a:lnTo>
                <a:lnTo>
                  <a:pt x="172703" y="1063021"/>
                </a:lnTo>
                <a:lnTo>
                  <a:pt x="139013" y="1032351"/>
                </a:lnTo>
                <a:lnTo>
                  <a:pt x="108389" y="998610"/>
                </a:lnTo>
                <a:lnTo>
                  <a:pt x="81071" y="962039"/>
                </a:lnTo>
                <a:lnTo>
                  <a:pt x="57297" y="922877"/>
                </a:lnTo>
                <a:lnTo>
                  <a:pt x="37309" y="881365"/>
                </a:lnTo>
                <a:lnTo>
                  <a:pt x="21346" y="837742"/>
                </a:lnTo>
                <a:lnTo>
                  <a:pt x="9647" y="792249"/>
                </a:lnTo>
                <a:lnTo>
                  <a:pt x="2451" y="745125"/>
                </a:lnTo>
                <a:lnTo>
                  <a:pt x="0" y="696612"/>
                </a:lnTo>
                <a:lnTo>
                  <a:pt x="0" y="474962"/>
                </a:lnTo>
                <a:lnTo>
                  <a:pt x="2451" y="426449"/>
                </a:lnTo>
                <a:lnTo>
                  <a:pt x="9647" y="379325"/>
                </a:lnTo>
                <a:lnTo>
                  <a:pt x="21346" y="333832"/>
                </a:lnTo>
                <a:lnTo>
                  <a:pt x="37309" y="290209"/>
                </a:lnTo>
                <a:lnTo>
                  <a:pt x="57297" y="248697"/>
                </a:lnTo>
                <a:lnTo>
                  <a:pt x="81071" y="209535"/>
                </a:lnTo>
                <a:lnTo>
                  <a:pt x="108389" y="172964"/>
                </a:lnTo>
                <a:lnTo>
                  <a:pt x="139013" y="139223"/>
                </a:lnTo>
                <a:lnTo>
                  <a:pt x="172703" y="108553"/>
                </a:lnTo>
                <a:lnTo>
                  <a:pt x="209219" y="81193"/>
                </a:lnTo>
                <a:lnTo>
                  <a:pt x="248322" y="57384"/>
                </a:lnTo>
                <a:lnTo>
                  <a:pt x="289771" y="37366"/>
                </a:lnTo>
                <a:lnTo>
                  <a:pt x="333328" y="21378"/>
                </a:lnTo>
                <a:lnTo>
                  <a:pt x="378752" y="9661"/>
                </a:lnTo>
                <a:lnTo>
                  <a:pt x="425805" y="2455"/>
                </a:lnTo>
                <a:lnTo>
                  <a:pt x="474245" y="0"/>
                </a:lnTo>
                <a:lnTo>
                  <a:pt x="4354454" y="0"/>
                </a:lnTo>
                <a:lnTo>
                  <a:pt x="4402895" y="2455"/>
                </a:lnTo>
                <a:lnTo>
                  <a:pt x="4449947" y="9661"/>
                </a:lnTo>
                <a:lnTo>
                  <a:pt x="4495371" y="21378"/>
                </a:lnTo>
                <a:lnTo>
                  <a:pt x="4538928" y="37366"/>
                </a:lnTo>
                <a:lnTo>
                  <a:pt x="4580378" y="57384"/>
                </a:lnTo>
                <a:lnTo>
                  <a:pt x="4619481" y="81193"/>
                </a:lnTo>
                <a:lnTo>
                  <a:pt x="4655997" y="108553"/>
                </a:lnTo>
                <a:lnTo>
                  <a:pt x="4689687" y="139223"/>
                </a:lnTo>
                <a:lnTo>
                  <a:pt x="4720311" y="172964"/>
                </a:lnTo>
                <a:lnTo>
                  <a:pt x="4747629" y="209535"/>
                </a:lnTo>
                <a:lnTo>
                  <a:pt x="4771402" y="248697"/>
                </a:lnTo>
                <a:lnTo>
                  <a:pt x="4791390" y="290209"/>
                </a:lnTo>
                <a:lnTo>
                  <a:pt x="4807354" y="333832"/>
                </a:lnTo>
                <a:lnTo>
                  <a:pt x="4819053" y="379325"/>
                </a:lnTo>
                <a:lnTo>
                  <a:pt x="4826248" y="426449"/>
                </a:lnTo>
                <a:lnTo>
                  <a:pt x="4828700" y="474962"/>
                </a:lnTo>
                <a:lnTo>
                  <a:pt x="4828700" y="696612"/>
                </a:lnTo>
                <a:lnTo>
                  <a:pt x="4826248" y="745125"/>
                </a:lnTo>
                <a:lnTo>
                  <a:pt x="4819053" y="792249"/>
                </a:lnTo>
                <a:lnTo>
                  <a:pt x="4807354" y="837742"/>
                </a:lnTo>
                <a:lnTo>
                  <a:pt x="4791390" y="881365"/>
                </a:lnTo>
                <a:lnTo>
                  <a:pt x="4771402" y="922877"/>
                </a:lnTo>
                <a:lnTo>
                  <a:pt x="4747629" y="962039"/>
                </a:lnTo>
                <a:lnTo>
                  <a:pt x="4720311" y="998610"/>
                </a:lnTo>
                <a:lnTo>
                  <a:pt x="4689687" y="1032351"/>
                </a:lnTo>
                <a:lnTo>
                  <a:pt x="4655997" y="1063021"/>
                </a:lnTo>
                <a:lnTo>
                  <a:pt x="4619481" y="1090381"/>
                </a:lnTo>
                <a:lnTo>
                  <a:pt x="4580378" y="1114190"/>
                </a:lnTo>
                <a:lnTo>
                  <a:pt x="4538928" y="1134208"/>
                </a:lnTo>
                <a:lnTo>
                  <a:pt x="4495371" y="1150196"/>
                </a:lnTo>
                <a:lnTo>
                  <a:pt x="4449947" y="1161913"/>
                </a:lnTo>
                <a:lnTo>
                  <a:pt x="4402895" y="1169119"/>
                </a:lnTo>
                <a:lnTo>
                  <a:pt x="4354454" y="1171574"/>
                </a:lnTo>
                <a:close/>
              </a:path>
            </a:pathLst>
          </a:custGeom>
          <a:solidFill>
            <a:schemeClr val="accent5">
              <a:lumMod val="40000"/>
              <a:lumOff val="60000"/>
            </a:schemeClr>
          </a:solidFill>
        </p:spPr>
        <p:txBody>
          <a:bodyPr wrap="square" lIns="0" tIns="0" rIns="0" bIns="0" rtlCol="0"/>
          <a:lstStyle/>
          <a:p>
            <a:endParaRPr/>
          </a:p>
        </p:txBody>
      </p:sp>
      <p:sp>
        <p:nvSpPr>
          <p:cNvPr id="22" name="object 22"/>
          <p:cNvSpPr txBox="1"/>
          <p:nvPr/>
        </p:nvSpPr>
        <p:spPr>
          <a:xfrm>
            <a:off x="12079161" y="5828299"/>
            <a:ext cx="3845560" cy="552395"/>
          </a:xfrm>
          <a:prstGeom prst="rect">
            <a:avLst/>
          </a:prstGeom>
        </p:spPr>
        <p:txBody>
          <a:bodyPr vert="horz" wrap="square" lIns="0" tIns="12700" rIns="0" bIns="0" rtlCol="0">
            <a:spAutoFit/>
          </a:bodyPr>
          <a:lstStyle/>
          <a:p>
            <a:pPr marL="53975" marR="5080" indent="-41910" algn="ctr">
              <a:lnSpc>
                <a:spcPct val="120800"/>
              </a:lnSpc>
              <a:spcBef>
                <a:spcPts val="100"/>
              </a:spcBef>
            </a:pPr>
            <a:r>
              <a:rPr sz="1500" b="0" dirty="0">
                <a:cs typeface="HelveticaNeueLT Pro 45 Lt"/>
              </a:rPr>
              <a:t>2 year contracts negotiated with Supercars,  City of Sydney NYE, Fairfax &amp; Easter Show</a:t>
            </a:r>
            <a:endParaRPr sz="1500" dirty="0">
              <a:cs typeface="HelveticaNeueLT Pro 45 Lt"/>
            </a:endParaRPr>
          </a:p>
        </p:txBody>
      </p:sp>
      <p:sp>
        <p:nvSpPr>
          <p:cNvPr id="23" name="object 23"/>
          <p:cNvSpPr/>
          <p:nvPr/>
        </p:nvSpPr>
        <p:spPr>
          <a:xfrm>
            <a:off x="11601440" y="6931012"/>
            <a:ext cx="4838700" cy="1171575"/>
          </a:xfrm>
          <a:custGeom>
            <a:avLst/>
            <a:gdLst/>
            <a:ahLst/>
            <a:cxnLst/>
            <a:rect l="l" t="t" r="r" b="b"/>
            <a:pathLst>
              <a:path w="4838700" h="1171575">
                <a:moveTo>
                  <a:pt x="4364200" y="1171574"/>
                </a:moveTo>
                <a:lnTo>
                  <a:pt x="473924" y="1171574"/>
                </a:lnTo>
                <a:lnTo>
                  <a:pt x="425516" y="1169119"/>
                </a:lnTo>
                <a:lnTo>
                  <a:pt x="378496" y="1161913"/>
                </a:lnTo>
                <a:lnTo>
                  <a:pt x="333102" y="1150196"/>
                </a:lnTo>
                <a:lnTo>
                  <a:pt x="289575" y="1134208"/>
                </a:lnTo>
                <a:lnTo>
                  <a:pt x="248153" y="1114190"/>
                </a:lnTo>
                <a:lnTo>
                  <a:pt x="209077" y="1090381"/>
                </a:lnTo>
                <a:lnTo>
                  <a:pt x="172586" y="1063021"/>
                </a:lnTo>
                <a:lnTo>
                  <a:pt x="138919" y="1032351"/>
                </a:lnTo>
                <a:lnTo>
                  <a:pt x="108315" y="998610"/>
                </a:lnTo>
                <a:lnTo>
                  <a:pt x="81016" y="962039"/>
                </a:lnTo>
                <a:lnTo>
                  <a:pt x="57259" y="922877"/>
                </a:lnTo>
                <a:lnTo>
                  <a:pt x="37284" y="881365"/>
                </a:lnTo>
                <a:lnTo>
                  <a:pt x="21331" y="837742"/>
                </a:lnTo>
                <a:lnTo>
                  <a:pt x="9640" y="792249"/>
                </a:lnTo>
                <a:lnTo>
                  <a:pt x="2450" y="745125"/>
                </a:lnTo>
                <a:lnTo>
                  <a:pt x="0" y="696612"/>
                </a:lnTo>
                <a:lnTo>
                  <a:pt x="0" y="474962"/>
                </a:lnTo>
                <a:lnTo>
                  <a:pt x="2450" y="426449"/>
                </a:lnTo>
                <a:lnTo>
                  <a:pt x="9640" y="379325"/>
                </a:lnTo>
                <a:lnTo>
                  <a:pt x="21331" y="333832"/>
                </a:lnTo>
                <a:lnTo>
                  <a:pt x="37284" y="290209"/>
                </a:lnTo>
                <a:lnTo>
                  <a:pt x="57259" y="248697"/>
                </a:lnTo>
                <a:lnTo>
                  <a:pt x="81016" y="209535"/>
                </a:lnTo>
                <a:lnTo>
                  <a:pt x="108315" y="172964"/>
                </a:lnTo>
                <a:lnTo>
                  <a:pt x="138919" y="139223"/>
                </a:lnTo>
                <a:lnTo>
                  <a:pt x="172586" y="108553"/>
                </a:lnTo>
                <a:lnTo>
                  <a:pt x="209077" y="81193"/>
                </a:lnTo>
                <a:lnTo>
                  <a:pt x="248153" y="57384"/>
                </a:lnTo>
                <a:lnTo>
                  <a:pt x="289575" y="37366"/>
                </a:lnTo>
                <a:lnTo>
                  <a:pt x="333102" y="21378"/>
                </a:lnTo>
                <a:lnTo>
                  <a:pt x="378496" y="9661"/>
                </a:lnTo>
                <a:lnTo>
                  <a:pt x="425516" y="2455"/>
                </a:lnTo>
                <a:lnTo>
                  <a:pt x="473924" y="0"/>
                </a:lnTo>
                <a:lnTo>
                  <a:pt x="4364200" y="0"/>
                </a:lnTo>
                <a:lnTo>
                  <a:pt x="4412608" y="2455"/>
                </a:lnTo>
                <a:lnTo>
                  <a:pt x="4459628" y="9661"/>
                </a:lnTo>
                <a:lnTo>
                  <a:pt x="4505022" y="21378"/>
                </a:lnTo>
                <a:lnTo>
                  <a:pt x="4548549" y="37366"/>
                </a:lnTo>
                <a:lnTo>
                  <a:pt x="4589971" y="57384"/>
                </a:lnTo>
                <a:lnTo>
                  <a:pt x="4629047" y="81193"/>
                </a:lnTo>
                <a:lnTo>
                  <a:pt x="4665538" y="108553"/>
                </a:lnTo>
                <a:lnTo>
                  <a:pt x="4699205" y="139223"/>
                </a:lnTo>
                <a:lnTo>
                  <a:pt x="4729808" y="172964"/>
                </a:lnTo>
                <a:lnTo>
                  <a:pt x="4757108" y="209535"/>
                </a:lnTo>
                <a:lnTo>
                  <a:pt x="4780865" y="248697"/>
                </a:lnTo>
                <a:lnTo>
                  <a:pt x="4800840" y="290209"/>
                </a:lnTo>
                <a:lnTo>
                  <a:pt x="4816793" y="333832"/>
                </a:lnTo>
                <a:lnTo>
                  <a:pt x="4828484" y="379325"/>
                </a:lnTo>
                <a:lnTo>
                  <a:pt x="4835674" y="426449"/>
                </a:lnTo>
                <a:lnTo>
                  <a:pt x="4838124" y="474962"/>
                </a:lnTo>
                <a:lnTo>
                  <a:pt x="4838124" y="696612"/>
                </a:lnTo>
                <a:lnTo>
                  <a:pt x="4835674" y="745125"/>
                </a:lnTo>
                <a:lnTo>
                  <a:pt x="4828484" y="792249"/>
                </a:lnTo>
                <a:lnTo>
                  <a:pt x="4816793" y="837742"/>
                </a:lnTo>
                <a:lnTo>
                  <a:pt x="4800840" y="881365"/>
                </a:lnTo>
                <a:lnTo>
                  <a:pt x="4780865" y="922877"/>
                </a:lnTo>
                <a:lnTo>
                  <a:pt x="4757108" y="962039"/>
                </a:lnTo>
                <a:lnTo>
                  <a:pt x="4729808" y="998610"/>
                </a:lnTo>
                <a:lnTo>
                  <a:pt x="4699205" y="1032351"/>
                </a:lnTo>
                <a:lnTo>
                  <a:pt x="4665538" y="1063021"/>
                </a:lnTo>
                <a:lnTo>
                  <a:pt x="4629047" y="1090381"/>
                </a:lnTo>
                <a:lnTo>
                  <a:pt x="4589971" y="1114190"/>
                </a:lnTo>
                <a:lnTo>
                  <a:pt x="4548549" y="1134208"/>
                </a:lnTo>
                <a:lnTo>
                  <a:pt x="4505022" y="1150196"/>
                </a:lnTo>
                <a:lnTo>
                  <a:pt x="4459628" y="1161913"/>
                </a:lnTo>
                <a:lnTo>
                  <a:pt x="4412608" y="1169119"/>
                </a:lnTo>
                <a:lnTo>
                  <a:pt x="4364200" y="1171574"/>
                </a:lnTo>
                <a:close/>
              </a:path>
            </a:pathLst>
          </a:custGeom>
          <a:solidFill>
            <a:schemeClr val="accent5">
              <a:lumMod val="40000"/>
              <a:lumOff val="60000"/>
            </a:schemeClr>
          </a:solidFill>
        </p:spPr>
        <p:txBody>
          <a:bodyPr wrap="square" lIns="0" tIns="0" rIns="0" bIns="0" rtlCol="0"/>
          <a:lstStyle/>
          <a:p>
            <a:endParaRPr/>
          </a:p>
        </p:txBody>
      </p:sp>
      <p:sp>
        <p:nvSpPr>
          <p:cNvPr id="24" name="object 24"/>
          <p:cNvSpPr/>
          <p:nvPr/>
        </p:nvSpPr>
        <p:spPr>
          <a:xfrm>
            <a:off x="10832033" y="4994750"/>
            <a:ext cx="1257300" cy="0"/>
          </a:xfrm>
          <a:custGeom>
            <a:avLst/>
            <a:gdLst/>
            <a:ahLst/>
            <a:cxnLst/>
            <a:rect l="l" t="t" r="r" b="b"/>
            <a:pathLst>
              <a:path w="1257300">
                <a:moveTo>
                  <a:pt x="0" y="0"/>
                </a:moveTo>
                <a:lnTo>
                  <a:pt x="1257222" y="0"/>
                </a:lnTo>
              </a:path>
            </a:pathLst>
          </a:custGeom>
          <a:ln w="72178">
            <a:solidFill>
              <a:schemeClr val="accent5">
                <a:lumMod val="40000"/>
                <a:lumOff val="60000"/>
              </a:schemeClr>
            </a:solidFill>
          </a:ln>
        </p:spPr>
        <p:txBody>
          <a:bodyPr wrap="square" lIns="0" tIns="0" rIns="0" bIns="0" rtlCol="0"/>
          <a:lstStyle/>
          <a:p>
            <a:endParaRPr/>
          </a:p>
        </p:txBody>
      </p:sp>
      <p:sp>
        <p:nvSpPr>
          <p:cNvPr id="25" name="object 25"/>
          <p:cNvSpPr/>
          <p:nvPr/>
        </p:nvSpPr>
        <p:spPr>
          <a:xfrm>
            <a:off x="10830059" y="5145889"/>
            <a:ext cx="1099185" cy="1452880"/>
          </a:xfrm>
          <a:custGeom>
            <a:avLst/>
            <a:gdLst/>
            <a:ahLst/>
            <a:cxnLst/>
            <a:rect l="l" t="t" r="r" b="b"/>
            <a:pathLst>
              <a:path w="1099184" h="1452879">
                <a:moveTo>
                  <a:pt x="58061" y="0"/>
                </a:moveTo>
                <a:lnTo>
                  <a:pt x="1099167" y="1409782"/>
                </a:lnTo>
                <a:lnTo>
                  <a:pt x="1041105" y="1452660"/>
                </a:lnTo>
                <a:lnTo>
                  <a:pt x="0" y="42877"/>
                </a:lnTo>
                <a:lnTo>
                  <a:pt x="58061" y="0"/>
                </a:lnTo>
                <a:close/>
              </a:path>
            </a:pathLst>
          </a:custGeom>
          <a:solidFill>
            <a:schemeClr val="accent5">
              <a:lumMod val="40000"/>
              <a:lumOff val="60000"/>
            </a:schemeClr>
          </a:solidFill>
        </p:spPr>
        <p:txBody>
          <a:bodyPr wrap="square" lIns="0" tIns="0" rIns="0" bIns="0" rtlCol="0"/>
          <a:lstStyle/>
          <a:p>
            <a:endParaRPr/>
          </a:p>
        </p:txBody>
      </p:sp>
      <p:sp>
        <p:nvSpPr>
          <p:cNvPr id="26" name="object 26"/>
          <p:cNvSpPr/>
          <p:nvPr/>
        </p:nvSpPr>
        <p:spPr>
          <a:xfrm>
            <a:off x="10578346" y="6387741"/>
            <a:ext cx="1290320" cy="1290320"/>
          </a:xfrm>
          <a:custGeom>
            <a:avLst/>
            <a:gdLst/>
            <a:ahLst/>
            <a:cxnLst/>
            <a:rect l="l" t="t" r="r" b="b"/>
            <a:pathLst>
              <a:path w="1290320" h="1290320">
                <a:moveTo>
                  <a:pt x="51037" y="0"/>
                </a:moveTo>
                <a:lnTo>
                  <a:pt x="1290269" y="1239231"/>
                </a:lnTo>
                <a:lnTo>
                  <a:pt x="1239231" y="1290269"/>
                </a:lnTo>
                <a:lnTo>
                  <a:pt x="0" y="51037"/>
                </a:lnTo>
                <a:lnTo>
                  <a:pt x="51037" y="0"/>
                </a:lnTo>
                <a:close/>
              </a:path>
            </a:pathLst>
          </a:custGeom>
          <a:solidFill>
            <a:schemeClr val="accent5">
              <a:lumMod val="40000"/>
              <a:lumOff val="60000"/>
            </a:schemeClr>
          </a:solidFill>
        </p:spPr>
        <p:txBody>
          <a:bodyPr wrap="square" lIns="0" tIns="0" rIns="0" bIns="0" rtlCol="0"/>
          <a:lstStyle/>
          <a:p>
            <a:endParaRPr/>
          </a:p>
        </p:txBody>
      </p:sp>
      <p:sp>
        <p:nvSpPr>
          <p:cNvPr id="27" name="object 27"/>
          <p:cNvSpPr/>
          <p:nvPr/>
        </p:nvSpPr>
        <p:spPr>
          <a:xfrm>
            <a:off x="11650928" y="8206134"/>
            <a:ext cx="4352925" cy="1047750"/>
          </a:xfrm>
          <a:custGeom>
            <a:avLst/>
            <a:gdLst/>
            <a:ahLst/>
            <a:cxnLst/>
            <a:rect l="l" t="t" r="r" b="b"/>
            <a:pathLst>
              <a:path w="4352925" h="1047750">
                <a:moveTo>
                  <a:pt x="3926264" y="1047750"/>
                </a:moveTo>
                <a:lnTo>
                  <a:pt x="426367" y="1047750"/>
                </a:lnTo>
                <a:lnTo>
                  <a:pt x="379955" y="1045254"/>
                </a:lnTo>
                <a:lnTo>
                  <a:pt x="334980" y="1037940"/>
                </a:lnTo>
                <a:lnTo>
                  <a:pt x="291703" y="1026070"/>
                </a:lnTo>
                <a:lnTo>
                  <a:pt x="250385" y="1009902"/>
                </a:lnTo>
                <a:lnTo>
                  <a:pt x="211288" y="989699"/>
                </a:lnTo>
                <a:lnTo>
                  <a:pt x="174674" y="965719"/>
                </a:lnTo>
                <a:lnTo>
                  <a:pt x="140803" y="938225"/>
                </a:lnTo>
                <a:lnTo>
                  <a:pt x="109938" y="907476"/>
                </a:lnTo>
                <a:lnTo>
                  <a:pt x="82340" y="873732"/>
                </a:lnTo>
                <a:lnTo>
                  <a:pt x="58270" y="837256"/>
                </a:lnTo>
                <a:lnTo>
                  <a:pt x="37990" y="798306"/>
                </a:lnTo>
                <a:lnTo>
                  <a:pt x="21761" y="757143"/>
                </a:lnTo>
                <a:lnTo>
                  <a:pt x="9846" y="714029"/>
                </a:lnTo>
                <a:lnTo>
                  <a:pt x="2505" y="669223"/>
                </a:lnTo>
                <a:lnTo>
                  <a:pt x="0" y="622986"/>
                </a:lnTo>
                <a:lnTo>
                  <a:pt x="0" y="424763"/>
                </a:lnTo>
                <a:lnTo>
                  <a:pt x="2505" y="378526"/>
                </a:lnTo>
                <a:lnTo>
                  <a:pt x="9846" y="333720"/>
                </a:lnTo>
                <a:lnTo>
                  <a:pt x="21761" y="290606"/>
                </a:lnTo>
                <a:lnTo>
                  <a:pt x="37990" y="249443"/>
                </a:lnTo>
                <a:lnTo>
                  <a:pt x="58270" y="210493"/>
                </a:lnTo>
                <a:lnTo>
                  <a:pt x="82340" y="174017"/>
                </a:lnTo>
                <a:lnTo>
                  <a:pt x="109938" y="140273"/>
                </a:lnTo>
                <a:lnTo>
                  <a:pt x="140803" y="109524"/>
                </a:lnTo>
                <a:lnTo>
                  <a:pt x="174674" y="82030"/>
                </a:lnTo>
                <a:lnTo>
                  <a:pt x="211288" y="58051"/>
                </a:lnTo>
                <a:lnTo>
                  <a:pt x="250385" y="37847"/>
                </a:lnTo>
                <a:lnTo>
                  <a:pt x="291703" y="21679"/>
                </a:lnTo>
                <a:lnTo>
                  <a:pt x="334980" y="9809"/>
                </a:lnTo>
                <a:lnTo>
                  <a:pt x="379955" y="2495"/>
                </a:lnTo>
                <a:lnTo>
                  <a:pt x="426367" y="0"/>
                </a:lnTo>
                <a:lnTo>
                  <a:pt x="3926264" y="0"/>
                </a:lnTo>
                <a:lnTo>
                  <a:pt x="3972675" y="2495"/>
                </a:lnTo>
                <a:lnTo>
                  <a:pt x="4017650" y="9809"/>
                </a:lnTo>
                <a:lnTo>
                  <a:pt x="4060928" y="21679"/>
                </a:lnTo>
                <a:lnTo>
                  <a:pt x="4102245" y="37847"/>
                </a:lnTo>
                <a:lnTo>
                  <a:pt x="4141342" y="58051"/>
                </a:lnTo>
                <a:lnTo>
                  <a:pt x="4177957" y="82030"/>
                </a:lnTo>
                <a:lnTo>
                  <a:pt x="4211828" y="109524"/>
                </a:lnTo>
                <a:lnTo>
                  <a:pt x="4242693" y="140273"/>
                </a:lnTo>
                <a:lnTo>
                  <a:pt x="4270291" y="174017"/>
                </a:lnTo>
                <a:lnTo>
                  <a:pt x="4294361" y="210493"/>
                </a:lnTo>
                <a:lnTo>
                  <a:pt x="4314641" y="249443"/>
                </a:lnTo>
                <a:lnTo>
                  <a:pt x="4330869" y="290606"/>
                </a:lnTo>
                <a:lnTo>
                  <a:pt x="4342785" y="333720"/>
                </a:lnTo>
                <a:lnTo>
                  <a:pt x="4350126" y="378526"/>
                </a:lnTo>
                <a:lnTo>
                  <a:pt x="4352631" y="424763"/>
                </a:lnTo>
                <a:lnTo>
                  <a:pt x="4352631" y="622986"/>
                </a:lnTo>
                <a:lnTo>
                  <a:pt x="4350126" y="669223"/>
                </a:lnTo>
                <a:lnTo>
                  <a:pt x="4342785" y="714029"/>
                </a:lnTo>
                <a:lnTo>
                  <a:pt x="4330869" y="757143"/>
                </a:lnTo>
                <a:lnTo>
                  <a:pt x="4314641" y="798306"/>
                </a:lnTo>
                <a:lnTo>
                  <a:pt x="4294361" y="837256"/>
                </a:lnTo>
                <a:lnTo>
                  <a:pt x="4270291" y="873732"/>
                </a:lnTo>
                <a:lnTo>
                  <a:pt x="4242693" y="907476"/>
                </a:lnTo>
                <a:lnTo>
                  <a:pt x="4211828" y="938225"/>
                </a:lnTo>
                <a:lnTo>
                  <a:pt x="4177957" y="965719"/>
                </a:lnTo>
                <a:lnTo>
                  <a:pt x="4141342" y="989699"/>
                </a:lnTo>
                <a:lnTo>
                  <a:pt x="4102245" y="1009902"/>
                </a:lnTo>
                <a:lnTo>
                  <a:pt x="4060928" y="1026070"/>
                </a:lnTo>
                <a:lnTo>
                  <a:pt x="4017650" y="1037940"/>
                </a:lnTo>
                <a:lnTo>
                  <a:pt x="3972675" y="1045254"/>
                </a:lnTo>
                <a:lnTo>
                  <a:pt x="3926264" y="1047750"/>
                </a:lnTo>
                <a:close/>
              </a:path>
            </a:pathLst>
          </a:custGeom>
          <a:solidFill>
            <a:schemeClr val="accent5">
              <a:lumMod val="40000"/>
              <a:lumOff val="60000"/>
            </a:schemeClr>
          </a:solidFill>
        </p:spPr>
        <p:txBody>
          <a:bodyPr wrap="square" lIns="0" tIns="0" rIns="0" bIns="0" rtlCol="0"/>
          <a:lstStyle/>
          <a:p>
            <a:endParaRPr/>
          </a:p>
        </p:txBody>
      </p:sp>
      <p:sp>
        <p:nvSpPr>
          <p:cNvPr id="28" name="object 28"/>
          <p:cNvSpPr txBox="1"/>
          <p:nvPr/>
        </p:nvSpPr>
        <p:spPr>
          <a:xfrm>
            <a:off x="11889065" y="7120908"/>
            <a:ext cx="4272915" cy="1963358"/>
          </a:xfrm>
          <a:prstGeom prst="rect">
            <a:avLst/>
          </a:prstGeom>
        </p:spPr>
        <p:txBody>
          <a:bodyPr vert="horz" wrap="square" lIns="0" tIns="12700" rIns="0" bIns="0" rtlCol="0">
            <a:spAutoFit/>
          </a:bodyPr>
          <a:lstStyle/>
          <a:p>
            <a:pPr marL="30480" marR="5080" indent="-635" algn="ctr">
              <a:lnSpc>
                <a:spcPct val="120800"/>
              </a:lnSpc>
              <a:spcBef>
                <a:spcPts val="100"/>
              </a:spcBef>
            </a:pPr>
            <a:r>
              <a:rPr sz="1500" b="0" dirty="0">
                <a:cs typeface="HelveticaNeueLT Pro 45 Lt"/>
              </a:rPr>
              <a:t>Shared Fundraising resource with VIC; set of 8  initiatives being worked on collaboratively across  the states and territories</a:t>
            </a:r>
            <a:endParaRPr sz="1500" dirty="0">
              <a:cs typeface="HelveticaNeueLT Pro 45 Lt"/>
            </a:endParaRPr>
          </a:p>
          <a:p>
            <a:pPr>
              <a:lnSpc>
                <a:spcPct val="100000"/>
              </a:lnSpc>
            </a:pPr>
            <a:endParaRPr sz="1500" dirty="0">
              <a:latin typeface="Times New Roman"/>
              <a:cs typeface="Times New Roman"/>
            </a:endParaRPr>
          </a:p>
          <a:p>
            <a:pPr>
              <a:lnSpc>
                <a:spcPct val="100000"/>
              </a:lnSpc>
            </a:pPr>
            <a:endParaRPr sz="2100" dirty="0">
              <a:latin typeface="Times New Roman"/>
              <a:cs typeface="Times New Roman"/>
            </a:endParaRPr>
          </a:p>
          <a:p>
            <a:pPr marL="774065" marR="372745" indent="-762000">
              <a:lnSpc>
                <a:spcPct val="120800"/>
              </a:lnSpc>
            </a:pPr>
            <a:r>
              <a:rPr sz="1500" b="0" dirty="0">
                <a:cs typeface="HelveticaNeueLT Pro 45 Lt"/>
              </a:rPr>
              <a:t>New Members Web live – information, policy  and procedures accessible</a:t>
            </a:r>
            <a:endParaRPr sz="1500" dirty="0">
              <a:cs typeface="HelveticaNeueLT Pro 45 Lt"/>
            </a:endParaRPr>
          </a:p>
        </p:txBody>
      </p:sp>
      <p:sp>
        <p:nvSpPr>
          <p:cNvPr id="29" name="object 29"/>
          <p:cNvSpPr/>
          <p:nvPr/>
        </p:nvSpPr>
        <p:spPr>
          <a:xfrm>
            <a:off x="10805492" y="7854343"/>
            <a:ext cx="1290320" cy="1290320"/>
          </a:xfrm>
          <a:custGeom>
            <a:avLst/>
            <a:gdLst/>
            <a:ahLst/>
            <a:cxnLst/>
            <a:rect l="l" t="t" r="r" b="b"/>
            <a:pathLst>
              <a:path w="1290320" h="1290320">
                <a:moveTo>
                  <a:pt x="51037" y="0"/>
                </a:moveTo>
                <a:lnTo>
                  <a:pt x="1290269" y="1239231"/>
                </a:lnTo>
                <a:lnTo>
                  <a:pt x="1239231" y="1290269"/>
                </a:lnTo>
                <a:lnTo>
                  <a:pt x="0" y="51037"/>
                </a:lnTo>
                <a:lnTo>
                  <a:pt x="51037" y="0"/>
                </a:lnTo>
                <a:close/>
              </a:path>
            </a:pathLst>
          </a:custGeom>
          <a:solidFill>
            <a:schemeClr val="accent5">
              <a:lumMod val="40000"/>
              <a:lumOff val="60000"/>
            </a:schemeClr>
          </a:solidFill>
        </p:spPr>
        <p:txBody>
          <a:bodyPr wrap="square" lIns="0" tIns="0" rIns="0" bIns="0" rtlCol="0"/>
          <a:lstStyle/>
          <a:p>
            <a:endParaRPr/>
          </a:p>
        </p:txBody>
      </p:sp>
      <p:sp>
        <p:nvSpPr>
          <p:cNvPr id="30" name="object 30"/>
          <p:cNvSpPr/>
          <p:nvPr/>
        </p:nvSpPr>
        <p:spPr>
          <a:xfrm>
            <a:off x="6059530" y="9146641"/>
            <a:ext cx="3124200" cy="752475"/>
          </a:xfrm>
          <a:custGeom>
            <a:avLst/>
            <a:gdLst/>
            <a:ahLst/>
            <a:cxnLst/>
            <a:rect l="l" t="t" r="r" b="b"/>
            <a:pathLst>
              <a:path w="3124200" h="752475">
                <a:moveTo>
                  <a:pt x="2817923" y="752475"/>
                </a:moveTo>
                <a:lnTo>
                  <a:pt x="306008" y="752475"/>
                </a:lnTo>
                <a:lnTo>
                  <a:pt x="256418" y="748477"/>
                </a:lnTo>
                <a:lnTo>
                  <a:pt x="209358" y="736904"/>
                </a:lnTo>
                <a:lnTo>
                  <a:pt x="165463" y="718389"/>
                </a:lnTo>
                <a:lnTo>
                  <a:pt x="125365" y="693562"/>
                </a:lnTo>
                <a:lnTo>
                  <a:pt x="89698" y="663055"/>
                </a:lnTo>
                <a:lnTo>
                  <a:pt x="59096" y="627499"/>
                </a:lnTo>
                <a:lnTo>
                  <a:pt x="34191" y="587525"/>
                </a:lnTo>
                <a:lnTo>
                  <a:pt x="15618" y="543766"/>
                </a:lnTo>
                <a:lnTo>
                  <a:pt x="4010" y="496853"/>
                </a:lnTo>
                <a:lnTo>
                  <a:pt x="0" y="447417"/>
                </a:lnTo>
                <a:lnTo>
                  <a:pt x="0" y="305057"/>
                </a:lnTo>
                <a:lnTo>
                  <a:pt x="4010" y="255621"/>
                </a:lnTo>
                <a:lnTo>
                  <a:pt x="15618" y="208708"/>
                </a:lnTo>
                <a:lnTo>
                  <a:pt x="34191" y="164949"/>
                </a:lnTo>
                <a:lnTo>
                  <a:pt x="59096" y="124975"/>
                </a:lnTo>
                <a:lnTo>
                  <a:pt x="89698" y="89419"/>
                </a:lnTo>
                <a:lnTo>
                  <a:pt x="125365" y="58912"/>
                </a:lnTo>
                <a:lnTo>
                  <a:pt x="165463" y="34085"/>
                </a:lnTo>
                <a:lnTo>
                  <a:pt x="209358" y="15570"/>
                </a:lnTo>
                <a:lnTo>
                  <a:pt x="256418" y="3997"/>
                </a:lnTo>
                <a:lnTo>
                  <a:pt x="306008" y="0"/>
                </a:lnTo>
                <a:lnTo>
                  <a:pt x="2817923" y="0"/>
                </a:lnTo>
                <a:lnTo>
                  <a:pt x="2867513" y="3997"/>
                </a:lnTo>
                <a:lnTo>
                  <a:pt x="2914572" y="15570"/>
                </a:lnTo>
                <a:lnTo>
                  <a:pt x="2958468" y="34085"/>
                </a:lnTo>
                <a:lnTo>
                  <a:pt x="2998565" y="58912"/>
                </a:lnTo>
                <a:lnTo>
                  <a:pt x="3034232" y="89419"/>
                </a:lnTo>
                <a:lnTo>
                  <a:pt x="3064835" y="124975"/>
                </a:lnTo>
                <a:lnTo>
                  <a:pt x="3089739" y="164949"/>
                </a:lnTo>
                <a:lnTo>
                  <a:pt x="3108312" y="208708"/>
                </a:lnTo>
                <a:lnTo>
                  <a:pt x="3119921" y="255621"/>
                </a:lnTo>
                <a:lnTo>
                  <a:pt x="3123931" y="305057"/>
                </a:lnTo>
                <a:lnTo>
                  <a:pt x="3123931" y="447417"/>
                </a:lnTo>
                <a:lnTo>
                  <a:pt x="3119921" y="496853"/>
                </a:lnTo>
                <a:lnTo>
                  <a:pt x="3108312" y="543766"/>
                </a:lnTo>
                <a:lnTo>
                  <a:pt x="3089739" y="587525"/>
                </a:lnTo>
                <a:lnTo>
                  <a:pt x="3064835" y="627499"/>
                </a:lnTo>
                <a:lnTo>
                  <a:pt x="3034232" y="663055"/>
                </a:lnTo>
                <a:lnTo>
                  <a:pt x="2998565" y="693562"/>
                </a:lnTo>
                <a:lnTo>
                  <a:pt x="2958468" y="718389"/>
                </a:lnTo>
                <a:lnTo>
                  <a:pt x="2914572" y="736904"/>
                </a:lnTo>
                <a:lnTo>
                  <a:pt x="2867513" y="748477"/>
                </a:lnTo>
                <a:lnTo>
                  <a:pt x="2817923" y="752475"/>
                </a:lnTo>
                <a:close/>
              </a:path>
            </a:pathLst>
          </a:custGeom>
          <a:solidFill>
            <a:schemeClr val="accent5">
              <a:lumMod val="40000"/>
              <a:lumOff val="60000"/>
            </a:schemeClr>
          </a:solidFill>
        </p:spPr>
        <p:txBody>
          <a:bodyPr wrap="square" lIns="0" tIns="0" rIns="0" bIns="0" rtlCol="0"/>
          <a:lstStyle/>
          <a:p>
            <a:endParaRPr/>
          </a:p>
        </p:txBody>
      </p:sp>
      <p:sp>
        <p:nvSpPr>
          <p:cNvPr id="31" name="object 31"/>
          <p:cNvSpPr/>
          <p:nvPr/>
        </p:nvSpPr>
        <p:spPr>
          <a:xfrm>
            <a:off x="7613794" y="8930580"/>
            <a:ext cx="0" cy="828675"/>
          </a:xfrm>
          <a:custGeom>
            <a:avLst/>
            <a:gdLst/>
            <a:ahLst/>
            <a:cxnLst/>
            <a:rect l="l" t="t" r="r" b="b"/>
            <a:pathLst>
              <a:path h="828675">
                <a:moveTo>
                  <a:pt x="0" y="0"/>
                </a:moveTo>
                <a:lnTo>
                  <a:pt x="0" y="828605"/>
                </a:lnTo>
              </a:path>
            </a:pathLst>
          </a:custGeom>
          <a:ln w="72178">
            <a:solidFill>
              <a:schemeClr val="accent5">
                <a:lumMod val="40000"/>
                <a:lumOff val="60000"/>
              </a:schemeClr>
            </a:solidFill>
          </a:ln>
        </p:spPr>
        <p:txBody>
          <a:bodyPr wrap="square" lIns="0" tIns="0" rIns="0" bIns="0" rtlCol="0"/>
          <a:lstStyle/>
          <a:p>
            <a:endParaRPr/>
          </a:p>
        </p:txBody>
      </p:sp>
      <p:sp>
        <p:nvSpPr>
          <p:cNvPr id="32" name="object 32"/>
          <p:cNvSpPr txBox="1"/>
          <p:nvPr/>
        </p:nvSpPr>
        <p:spPr>
          <a:xfrm>
            <a:off x="6722481" y="9363786"/>
            <a:ext cx="1793875" cy="243015"/>
          </a:xfrm>
          <a:prstGeom prst="rect">
            <a:avLst/>
          </a:prstGeom>
        </p:spPr>
        <p:txBody>
          <a:bodyPr vert="horz" wrap="square" lIns="0" tIns="12065" rIns="0" bIns="0" rtlCol="0">
            <a:spAutoFit/>
          </a:bodyPr>
          <a:lstStyle/>
          <a:p>
            <a:pPr marL="12700">
              <a:lnSpc>
                <a:spcPct val="100000"/>
              </a:lnSpc>
              <a:spcBef>
                <a:spcPts val="95"/>
              </a:spcBef>
            </a:pPr>
            <a:r>
              <a:rPr sz="1500" b="0" dirty="0">
                <a:cs typeface="HelveticaNeueLT Pro 45 Lt"/>
              </a:rPr>
              <a:t>#MustShareMonday</a:t>
            </a:r>
            <a:endParaRPr sz="1500" dirty="0">
              <a:cs typeface="HelveticaNeueLT Pro 45 Lt"/>
            </a:endParaRPr>
          </a:p>
        </p:txBody>
      </p:sp>
      <p:sp>
        <p:nvSpPr>
          <p:cNvPr id="33" name="object 33"/>
          <p:cNvSpPr/>
          <p:nvPr/>
        </p:nvSpPr>
        <p:spPr>
          <a:xfrm>
            <a:off x="382689" y="8271879"/>
            <a:ext cx="3552825" cy="1047750"/>
          </a:xfrm>
          <a:custGeom>
            <a:avLst/>
            <a:gdLst/>
            <a:ahLst/>
            <a:cxnLst/>
            <a:rect l="l" t="t" r="r" b="b"/>
            <a:pathLst>
              <a:path w="3552825" h="1047750">
                <a:moveTo>
                  <a:pt x="3126265" y="1047750"/>
                </a:moveTo>
                <a:lnTo>
                  <a:pt x="426334" y="1047750"/>
                </a:lnTo>
                <a:lnTo>
                  <a:pt x="379926" y="1045254"/>
                </a:lnTo>
                <a:lnTo>
                  <a:pt x="334955" y="1037940"/>
                </a:lnTo>
                <a:lnTo>
                  <a:pt x="291681" y="1026070"/>
                </a:lnTo>
                <a:lnTo>
                  <a:pt x="250366" y="1009902"/>
                </a:lnTo>
                <a:lnTo>
                  <a:pt x="211272" y="989699"/>
                </a:lnTo>
                <a:lnTo>
                  <a:pt x="174660" y="965719"/>
                </a:lnTo>
                <a:lnTo>
                  <a:pt x="140792" y="938225"/>
                </a:lnTo>
                <a:lnTo>
                  <a:pt x="109929" y="907476"/>
                </a:lnTo>
                <a:lnTo>
                  <a:pt x="82333" y="873732"/>
                </a:lnTo>
                <a:lnTo>
                  <a:pt x="58265" y="837256"/>
                </a:lnTo>
                <a:lnTo>
                  <a:pt x="37987" y="798306"/>
                </a:lnTo>
                <a:lnTo>
                  <a:pt x="21760" y="757143"/>
                </a:lnTo>
                <a:lnTo>
                  <a:pt x="9845" y="714029"/>
                </a:lnTo>
                <a:lnTo>
                  <a:pt x="2504" y="669223"/>
                </a:lnTo>
                <a:lnTo>
                  <a:pt x="0" y="622986"/>
                </a:lnTo>
                <a:lnTo>
                  <a:pt x="0" y="424763"/>
                </a:lnTo>
                <a:lnTo>
                  <a:pt x="2504" y="378526"/>
                </a:lnTo>
                <a:lnTo>
                  <a:pt x="9845" y="333720"/>
                </a:lnTo>
                <a:lnTo>
                  <a:pt x="21760" y="290606"/>
                </a:lnTo>
                <a:lnTo>
                  <a:pt x="37987" y="249443"/>
                </a:lnTo>
                <a:lnTo>
                  <a:pt x="58265" y="210493"/>
                </a:lnTo>
                <a:lnTo>
                  <a:pt x="82333" y="174017"/>
                </a:lnTo>
                <a:lnTo>
                  <a:pt x="109929" y="140273"/>
                </a:lnTo>
                <a:lnTo>
                  <a:pt x="140792" y="109524"/>
                </a:lnTo>
                <a:lnTo>
                  <a:pt x="174660" y="82030"/>
                </a:lnTo>
                <a:lnTo>
                  <a:pt x="211272" y="58051"/>
                </a:lnTo>
                <a:lnTo>
                  <a:pt x="250366" y="37847"/>
                </a:lnTo>
                <a:lnTo>
                  <a:pt x="291681" y="21679"/>
                </a:lnTo>
                <a:lnTo>
                  <a:pt x="334955" y="9809"/>
                </a:lnTo>
                <a:lnTo>
                  <a:pt x="379926" y="2495"/>
                </a:lnTo>
                <a:lnTo>
                  <a:pt x="426334" y="0"/>
                </a:lnTo>
                <a:lnTo>
                  <a:pt x="3126265" y="0"/>
                </a:lnTo>
                <a:lnTo>
                  <a:pt x="3172673" y="2495"/>
                </a:lnTo>
                <a:lnTo>
                  <a:pt x="3217645" y="9809"/>
                </a:lnTo>
                <a:lnTo>
                  <a:pt x="3260919" y="21679"/>
                </a:lnTo>
                <a:lnTo>
                  <a:pt x="3302234" y="37847"/>
                </a:lnTo>
                <a:lnTo>
                  <a:pt x="3341328" y="58051"/>
                </a:lnTo>
                <a:lnTo>
                  <a:pt x="3377939" y="82030"/>
                </a:lnTo>
                <a:lnTo>
                  <a:pt x="3411807" y="109524"/>
                </a:lnTo>
                <a:lnTo>
                  <a:pt x="3442670" y="140273"/>
                </a:lnTo>
                <a:lnTo>
                  <a:pt x="3470266" y="174017"/>
                </a:lnTo>
                <a:lnTo>
                  <a:pt x="3494334" y="210493"/>
                </a:lnTo>
                <a:lnTo>
                  <a:pt x="3514613" y="249443"/>
                </a:lnTo>
                <a:lnTo>
                  <a:pt x="3530840" y="290606"/>
                </a:lnTo>
                <a:lnTo>
                  <a:pt x="3542755" y="333720"/>
                </a:lnTo>
                <a:lnTo>
                  <a:pt x="3550095" y="378526"/>
                </a:lnTo>
                <a:lnTo>
                  <a:pt x="3552600" y="424763"/>
                </a:lnTo>
                <a:lnTo>
                  <a:pt x="3552600" y="622986"/>
                </a:lnTo>
                <a:lnTo>
                  <a:pt x="3550095" y="669223"/>
                </a:lnTo>
                <a:lnTo>
                  <a:pt x="3542755" y="714029"/>
                </a:lnTo>
                <a:lnTo>
                  <a:pt x="3530840" y="757143"/>
                </a:lnTo>
                <a:lnTo>
                  <a:pt x="3514613" y="798306"/>
                </a:lnTo>
                <a:lnTo>
                  <a:pt x="3494334" y="837256"/>
                </a:lnTo>
                <a:lnTo>
                  <a:pt x="3470266" y="873732"/>
                </a:lnTo>
                <a:lnTo>
                  <a:pt x="3442670" y="907476"/>
                </a:lnTo>
                <a:lnTo>
                  <a:pt x="3411807" y="938225"/>
                </a:lnTo>
                <a:lnTo>
                  <a:pt x="3377939" y="965719"/>
                </a:lnTo>
                <a:lnTo>
                  <a:pt x="3341328" y="989699"/>
                </a:lnTo>
                <a:lnTo>
                  <a:pt x="3302234" y="1009902"/>
                </a:lnTo>
                <a:lnTo>
                  <a:pt x="3260919" y="1026070"/>
                </a:lnTo>
                <a:lnTo>
                  <a:pt x="3217645" y="1037940"/>
                </a:lnTo>
                <a:lnTo>
                  <a:pt x="3172673" y="1045254"/>
                </a:lnTo>
                <a:lnTo>
                  <a:pt x="3126265" y="1047750"/>
                </a:lnTo>
                <a:close/>
              </a:path>
            </a:pathLst>
          </a:custGeom>
          <a:solidFill>
            <a:schemeClr val="accent5">
              <a:lumMod val="40000"/>
              <a:lumOff val="60000"/>
            </a:schemeClr>
          </a:solidFill>
        </p:spPr>
        <p:txBody>
          <a:bodyPr wrap="square" lIns="0" tIns="0" rIns="0" bIns="0" rtlCol="0"/>
          <a:lstStyle/>
          <a:p>
            <a:endParaRPr/>
          </a:p>
        </p:txBody>
      </p:sp>
      <p:sp>
        <p:nvSpPr>
          <p:cNvPr id="34" name="object 34"/>
          <p:cNvSpPr/>
          <p:nvPr/>
        </p:nvSpPr>
        <p:spPr>
          <a:xfrm>
            <a:off x="2868726" y="8050298"/>
            <a:ext cx="1607820" cy="832485"/>
          </a:xfrm>
          <a:custGeom>
            <a:avLst/>
            <a:gdLst/>
            <a:ahLst/>
            <a:cxnLst/>
            <a:rect l="l" t="t" r="r" b="b"/>
            <a:pathLst>
              <a:path w="1607820" h="832484">
                <a:moveTo>
                  <a:pt x="1607247" y="64893"/>
                </a:moveTo>
                <a:lnTo>
                  <a:pt x="31600" y="832176"/>
                </a:lnTo>
                <a:lnTo>
                  <a:pt x="0" y="767283"/>
                </a:lnTo>
                <a:lnTo>
                  <a:pt x="1575647" y="0"/>
                </a:lnTo>
                <a:lnTo>
                  <a:pt x="1607247" y="64893"/>
                </a:lnTo>
                <a:close/>
              </a:path>
            </a:pathLst>
          </a:custGeom>
          <a:solidFill>
            <a:schemeClr val="accent5">
              <a:lumMod val="40000"/>
              <a:lumOff val="60000"/>
            </a:schemeClr>
          </a:solidFill>
        </p:spPr>
        <p:txBody>
          <a:bodyPr wrap="square" lIns="0" tIns="0" rIns="0" bIns="0" rtlCol="0"/>
          <a:lstStyle/>
          <a:p>
            <a:endParaRPr/>
          </a:p>
        </p:txBody>
      </p:sp>
      <p:sp>
        <p:nvSpPr>
          <p:cNvPr id="35" name="object 35"/>
          <p:cNvSpPr txBox="1"/>
          <p:nvPr/>
        </p:nvSpPr>
        <p:spPr>
          <a:xfrm>
            <a:off x="690628" y="8451767"/>
            <a:ext cx="2938780" cy="552395"/>
          </a:xfrm>
          <a:prstGeom prst="rect">
            <a:avLst/>
          </a:prstGeom>
        </p:spPr>
        <p:txBody>
          <a:bodyPr vert="horz" wrap="square" lIns="0" tIns="12700" rIns="0" bIns="0" rtlCol="0">
            <a:spAutoFit/>
          </a:bodyPr>
          <a:lstStyle/>
          <a:p>
            <a:pPr marL="796925" marR="5080" indent="-784860">
              <a:lnSpc>
                <a:spcPct val="120800"/>
              </a:lnSpc>
              <a:spcBef>
                <a:spcPts val="100"/>
              </a:spcBef>
            </a:pPr>
            <a:r>
              <a:rPr sz="1500" b="0" dirty="0">
                <a:cs typeface="HelveticaNeueLT Pro 45 Lt"/>
              </a:rPr>
              <a:t>VIP as one source of contact and  communication</a:t>
            </a:r>
            <a:endParaRPr sz="1500" dirty="0">
              <a:cs typeface="HelveticaNeueLT Pro 45 Lt"/>
            </a:endParaRPr>
          </a:p>
        </p:txBody>
      </p:sp>
      <p:sp>
        <p:nvSpPr>
          <p:cNvPr id="36" name="object 36"/>
          <p:cNvSpPr/>
          <p:nvPr/>
        </p:nvSpPr>
        <p:spPr>
          <a:xfrm>
            <a:off x="382723" y="6842261"/>
            <a:ext cx="3552825" cy="1333500"/>
          </a:xfrm>
          <a:custGeom>
            <a:avLst/>
            <a:gdLst/>
            <a:ahLst/>
            <a:cxnLst/>
            <a:rect l="l" t="t" r="r" b="b"/>
            <a:pathLst>
              <a:path w="3552825" h="1333500">
                <a:moveTo>
                  <a:pt x="3126205" y="1333500"/>
                </a:moveTo>
                <a:lnTo>
                  <a:pt x="426326" y="1333500"/>
                </a:lnTo>
                <a:lnTo>
                  <a:pt x="379919" y="1330990"/>
                </a:lnTo>
                <a:lnTo>
                  <a:pt x="334948" y="1323635"/>
                </a:lnTo>
                <a:lnTo>
                  <a:pt x="291675" y="1311697"/>
                </a:lnTo>
                <a:lnTo>
                  <a:pt x="250361" y="1295438"/>
                </a:lnTo>
                <a:lnTo>
                  <a:pt x="211268" y="1275119"/>
                </a:lnTo>
                <a:lnTo>
                  <a:pt x="174657" y="1251004"/>
                </a:lnTo>
                <a:lnTo>
                  <a:pt x="140790" y="1223354"/>
                </a:lnTo>
                <a:lnTo>
                  <a:pt x="109927" y="1192430"/>
                </a:lnTo>
                <a:lnTo>
                  <a:pt x="82332" y="1158496"/>
                </a:lnTo>
                <a:lnTo>
                  <a:pt x="58264" y="1121812"/>
                </a:lnTo>
                <a:lnTo>
                  <a:pt x="37986" y="1082641"/>
                </a:lnTo>
                <a:lnTo>
                  <a:pt x="21759" y="1041245"/>
                </a:lnTo>
                <a:lnTo>
                  <a:pt x="9845" y="997886"/>
                </a:lnTo>
                <a:lnTo>
                  <a:pt x="2504" y="952826"/>
                </a:lnTo>
                <a:lnTo>
                  <a:pt x="0" y="906327"/>
                </a:lnTo>
                <a:lnTo>
                  <a:pt x="0" y="427172"/>
                </a:lnTo>
                <a:lnTo>
                  <a:pt x="2504" y="380673"/>
                </a:lnTo>
                <a:lnTo>
                  <a:pt x="9845" y="335613"/>
                </a:lnTo>
                <a:lnTo>
                  <a:pt x="21759" y="292254"/>
                </a:lnTo>
                <a:lnTo>
                  <a:pt x="37986" y="250858"/>
                </a:lnTo>
                <a:lnTo>
                  <a:pt x="58264" y="211687"/>
                </a:lnTo>
                <a:lnTo>
                  <a:pt x="82332" y="175004"/>
                </a:lnTo>
                <a:lnTo>
                  <a:pt x="109927" y="141069"/>
                </a:lnTo>
                <a:lnTo>
                  <a:pt x="140790" y="110145"/>
                </a:lnTo>
                <a:lnTo>
                  <a:pt x="174657" y="82495"/>
                </a:lnTo>
                <a:lnTo>
                  <a:pt x="211268" y="58380"/>
                </a:lnTo>
                <a:lnTo>
                  <a:pt x="250361" y="38062"/>
                </a:lnTo>
                <a:lnTo>
                  <a:pt x="291675" y="21802"/>
                </a:lnTo>
                <a:lnTo>
                  <a:pt x="334948" y="9864"/>
                </a:lnTo>
                <a:lnTo>
                  <a:pt x="379919" y="2509"/>
                </a:lnTo>
                <a:lnTo>
                  <a:pt x="426326" y="0"/>
                </a:lnTo>
                <a:lnTo>
                  <a:pt x="3126205" y="0"/>
                </a:lnTo>
                <a:lnTo>
                  <a:pt x="3172612" y="2509"/>
                </a:lnTo>
                <a:lnTo>
                  <a:pt x="3217583" y="9864"/>
                </a:lnTo>
                <a:lnTo>
                  <a:pt x="3260856" y="21802"/>
                </a:lnTo>
                <a:lnTo>
                  <a:pt x="3302170" y="38062"/>
                </a:lnTo>
                <a:lnTo>
                  <a:pt x="3341263" y="58380"/>
                </a:lnTo>
                <a:lnTo>
                  <a:pt x="3377874" y="82495"/>
                </a:lnTo>
                <a:lnTo>
                  <a:pt x="3411742" y="110145"/>
                </a:lnTo>
                <a:lnTo>
                  <a:pt x="3442604" y="141069"/>
                </a:lnTo>
                <a:lnTo>
                  <a:pt x="3470199" y="175004"/>
                </a:lnTo>
                <a:lnTo>
                  <a:pt x="3494267" y="211687"/>
                </a:lnTo>
                <a:lnTo>
                  <a:pt x="3514545" y="250858"/>
                </a:lnTo>
                <a:lnTo>
                  <a:pt x="3530772" y="292254"/>
                </a:lnTo>
                <a:lnTo>
                  <a:pt x="3542686" y="335613"/>
                </a:lnTo>
                <a:lnTo>
                  <a:pt x="3550027" y="380673"/>
                </a:lnTo>
                <a:lnTo>
                  <a:pt x="3552532" y="427172"/>
                </a:lnTo>
                <a:lnTo>
                  <a:pt x="3552532" y="906327"/>
                </a:lnTo>
                <a:lnTo>
                  <a:pt x="3550027" y="952826"/>
                </a:lnTo>
                <a:lnTo>
                  <a:pt x="3542686" y="997886"/>
                </a:lnTo>
                <a:lnTo>
                  <a:pt x="3530772" y="1041245"/>
                </a:lnTo>
                <a:lnTo>
                  <a:pt x="3514545" y="1082641"/>
                </a:lnTo>
                <a:lnTo>
                  <a:pt x="3494267" y="1121812"/>
                </a:lnTo>
                <a:lnTo>
                  <a:pt x="3470199" y="1158496"/>
                </a:lnTo>
                <a:lnTo>
                  <a:pt x="3442604" y="1192430"/>
                </a:lnTo>
                <a:lnTo>
                  <a:pt x="3411742" y="1223354"/>
                </a:lnTo>
                <a:lnTo>
                  <a:pt x="3377874" y="1251004"/>
                </a:lnTo>
                <a:lnTo>
                  <a:pt x="3341263" y="1275119"/>
                </a:lnTo>
                <a:lnTo>
                  <a:pt x="3302170" y="1295438"/>
                </a:lnTo>
                <a:lnTo>
                  <a:pt x="3260856" y="1311697"/>
                </a:lnTo>
                <a:lnTo>
                  <a:pt x="3217583" y="1323635"/>
                </a:lnTo>
                <a:lnTo>
                  <a:pt x="3172612" y="1330990"/>
                </a:lnTo>
                <a:lnTo>
                  <a:pt x="3126205" y="1333500"/>
                </a:lnTo>
                <a:close/>
              </a:path>
            </a:pathLst>
          </a:custGeom>
          <a:solidFill>
            <a:schemeClr val="accent5">
              <a:lumMod val="40000"/>
              <a:lumOff val="60000"/>
            </a:schemeClr>
          </a:solidFill>
        </p:spPr>
        <p:txBody>
          <a:bodyPr wrap="square" lIns="0" tIns="0" rIns="0" bIns="0" rtlCol="0"/>
          <a:lstStyle/>
          <a:p>
            <a:endParaRPr/>
          </a:p>
        </p:txBody>
      </p:sp>
      <p:sp>
        <p:nvSpPr>
          <p:cNvPr id="37" name="object 37"/>
          <p:cNvSpPr/>
          <p:nvPr/>
        </p:nvSpPr>
        <p:spPr>
          <a:xfrm>
            <a:off x="3250906" y="6739630"/>
            <a:ext cx="1607820" cy="832485"/>
          </a:xfrm>
          <a:custGeom>
            <a:avLst/>
            <a:gdLst/>
            <a:ahLst/>
            <a:cxnLst/>
            <a:rect l="l" t="t" r="r" b="b"/>
            <a:pathLst>
              <a:path w="1607820" h="832484">
                <a:moveTo>
                  <a:pt x="1607247" y="64893"/>
                </a:moveTo>
                <a:lnTo>
                  <a:pt x="31600" y="832176"/>
                </a:lnTo>
                <a:lnTo>
                  <a:pt x="0" y="767283"/>
                </a:lnTo>
                <a:lnTo>
                  <a:pt x="1575647" y="0"/>
                </a:lnTo>
                <a:lnTo>
                  <a:pt x="1607247" y="64893"/>
                </a:lnTo>
                <a:close/>
              </a:path>
            </a:pathLst>
          </a:custGeom>
          <a:solidFill>
            <a:schemeClr val="accent5">
              <a:lumMod val="40000"/>
              <a:lumOff val="60000"/>
            </a:schemeClr>
          </a:solidFill>
        </p:spPr>
        <p:txBody>
          <a:bodyPr wrap="square" lIns="0" tIns="0" rIns="0" bIns="0" rtlCol="0"/>
          <a:lstStyle/>
          <a:p>
            <a:endParaRPr/>
          </a:p>
        </p:txBody>
      </p:sp>
      <p:sp>
        <p:nvSpPr>
          <p:cNvPr id="38" name="object 38"/>
          <p:cNvSpPr txBox="1"/>
          <p:nvPr/>
        </p:nvSpPr>
        <p:spPr>
          <a:xfrm>
            <a:off x="709191" y="6972287"/>
            <a:ext cx="2868226" cy="1130300"/>
          </a:xfrm>
          <a:prstGeom prst="rect">
            <a:avLst/>
          </a:prstGeom>
        </p:spPr>
        <p:txBody>
          <a:bodyPr vert="horz" wrap="square" lIns="0" tIns="12700" rIns="0" bIns="0" rtlCol="0">
            <a:spAutoFit/>
          </a:bodyPr>
          <a:lstStyle/>
          <a:p>
            <a:pPr marL="12065" marR="5080" indent="-635" algn="ctr">
              <a:lnSpc>
                <a:spcPct val="120800"/>
              </a:lnSpc>
              <a:spcBef>
                <a:spcPts val="100"/>
              </a:spcBef>
            </a:pPr>
            <a:r>
              <a:rPr sz="1500" b="0" dirty="0">
                <a:cs typeface="HelveticaNeueLT Pro 45 Lt"/>
              </a:rPr>
              <a:t>MOU with Victoria to review back  office activities as shared services</a:t>
            </a:r>
            <a:endParaRPr sz="1500" dirty="0">
              <a:cs typeface="HelveticaNeueLT Pro 45 Lt"/>
            </a:endParaRPr>
          </a:p>
          <a:p>
            <a:pPr marL="147955" marR="140335" algn="ctr">
              <a:lnSpc>
                <a:spcPct val="120800"/>
              </a:lnSpc>
            </a:pPr>
            <a:r>
              <a:rPr sz="1500" b="0" dirty="0">
                <a:cs typeface="HelveticaNeueLT Pro 45 Lt"/>
              </a:rPr>
              <a:t>– cost reduction and improved  performance</a:t>
            </a:r>
            <a:endParaRPr sz="1500" dirty="0">
              <a:cs typeface="HelveticaNeueLT Pro 45 Lt"/>
            </a:endParaRPr>
          </a:p>
        </p:txBody>
      </p:sp>
      <p:sp>
        <p:nvSpPr>
          <p:cNvPr id="39" name="object 39"/>
          <p:cNvSpPr/>
          <p:nvPr/>
        </p:nvSpPr>
        <p:spPr>
          <a:xfrm>
            <a:off x="382689" y="5713858"/>
            <a:ext cx="3552825" cy="1047750"/>
          </a:xfrm>
          <a:custGeom>
            <a:avLst/>
            <a:gdLst/>
            <a:ahLst/>
            <a:cxnLst/>
            <a:rect l="l" t="t" r="r" b="b"/>
            <a:pathLst>
              <a:path w="3552825" h="1047750">
                <a:moveTo>
                  <a:pt x="3126265" y="1047750"/>
                </a:moveTo>
                <a:lnTo>
                  <a:pt x="426334" y="1047750"/>
                </a:lnTo>
                <a:lnTo>
                  <a:pt x="379926" y="1045254"/>
                </a:lnTo>
                <a:lnTo>
                  <a:pt x="334955" y="1037940"/>
                </a:lnTo>
                <a:lnTo>
                  <a:pt x="291681" y="1026070"/>
                </a:lnTo>
                <a:lnTo>
                  <a:pt x="250366" y="1009902"/>
                </a:lnTo>
                <a:lnTo>
                  <a:pt x="211272" y="989699"/>
                </a:lnTo>
                <a:lnTo>
                  <a:pt x="174660" y="965719"/>
                </a:lnTo>
                <a:lnTo>
                  <a:pt x="140792" y="938225"/>
                </a:lnTo>
                <a:lnTo>
                  <a:pt x="109929" y="907476"/>
                </a:lnTo>
                <a:lnTo>
                  <a:pt x="82333" y="873732"/>
                </a:lnTo>
                <a:lnTo>
                  <a:pt x="58265" y="837256"/>
                </a:lnTo>
                <a:lnTo>
                  <a:pt x="37987" y="798306"/>
                </a:lnTo>
                <a:lnTo>
                  <a:pt x="21760" y="757143"/>
                </a:lnTo>
                <a:lnTo>
                  <a:pt x="9845" y="714029"/>
                </a:lnTo>
                <a:lnTo>
                  <a:pt x="2504" y="669223"/>
                </a:lnTo>
                <a:lnTo>
                  <a:pt x="0" y="622986"/>
                </a:lnTo>
                <a:lnTo>
                  <a:pt x="0" y="424763"/>
                </a:lnTo>
                <a:lnTo>
                  <a:pt x="2504" y="378526"/>
                </a:lnTo>
                <a:lnTo>
                  <a:pt x="9845" y="333720"/>
                </a:lnTo>
                <a:lnTo>
                  <a:pt x="21760" y="290606"/>
                </a:lnTo>
                <a:lnTo>
                  <a:pt x="37987" y="249443"/>
                </a:lnTo>
                <a:lnTo>
                  <a:pt x="58265" y="210493"/>
                </a:lnTo>
                <a:lnTo>
                  <a:pt x="82333" y="174017"/>
                </a:lnTo>
                <a:lnTo>
                  <a:pt x="109929" y="140273"/>
                </a:lnTo>
                <a:lnTo>
                  <a:pt x="140792" y="109524"/>
                </a:lnTo>
                <a:lnTo>
                  <a:pt x="174660" y="82030"/>
                </a:lnTo>
                <a:lnTo>
                  <a:pt x="211272" y="58051"/>
                </a:lnTo>
                <a:lnTo>
                  <a:pt x="250366" y="37847"/>
                </a:lnTo>
                <a:lnTo>
                  <a:pt x="291681" y="21679"/>
                </a:lnTo>
                <a:lnTo>
                  <a:pt x="334955" y="9809"/>
                </a:lnTo>
                <a:lnTo>
                  <a:pt x="379926" y="2495"/>
                </a:lnTo>
                <a:lnTo>
                  <a:pt x="426334" y="0"/>
                </a:lnTo>
                <a:lnTo>
                  <a:pt x="3126265" y="0"/>
                </a:lnTo>
                <a:lnTo>
                  <a:pt x="3172673" y="2495"/>
                </a:lnTo>
                <a:lnTo>
                  <a:pt x="3217645" y="9809"/>
                </a:lnTo>
                <a:lnTo>
                  <a:pt x="3260919" y="21679"/>
                </a:lnTo>
                <a:lnTo>
                  <a:pt x="3302234" y="37847"/>
                </a:lnTo>
                <a:lnTo>
                  <a:pt x="3341328" y="58051"/>
                </a:lnTo>
                <a:lnTo>
                  <a:pt x="3377939" y="82030"/>
                </a:lnTo>
                <a:lnTo>
                  <a:pt x="3411807" y="109524"/>
                </a:lnTo>
                <a:lnTo>
                  <a:pt x="3442670" y="140273"/>
                </a:lnTo>
                <a:lnTo>
                  <a:pt x="3470266" y="174017"/>
                </a:lnTo>
                <a:lnTo>
                  <a:pt x="3494334" y="210493"/>
                </a:lnTo>
                <a:lnTo>
                  <a:pt x="3514613" y="249443"/>
                </a:lnTo>
                <a:lnTo>
                  <a:pt x="3530840" y="290606"/>
                </a:lnTo>
                <a:lnTo>
                  <a:pt x="3542755" y="333720"/>
                </a:lnTo>
                <a:lnTo>
                  <a:pt x="3550095" y="378526"/>
                </a:lnTo>
                <a:lnTo>
                  <a:pt x="3552600" y="424763"/>
                </a:lnTo>
                <a:lnTo>
                  <a:pt x="3552600" y="622986"/>
                </a:lnTo>
                <a:lnTo>
                  <a:pt x="3550095" y="669223"/>
                </a:lnTo>
                <a:lnTo>
                  <a:pt x="3542755" y="714029"/>
                </a:lnTo>
                <a:lnTo>
                  <a:pt x="3530840" y="757143"/>
                </a:lnTo>
                <a:lnTo>
                  <a:pt x="3514613" y="798306"/>
                </a:lnTo>
                <a:lnTo>
                  <a:pt x="3494334" y="837256"/>
                </a:lnTo>
                <a:lnTo>
                  <a:pt x="3470266" y="873732"/>
                </a:lnTo>
                <a:lnTo>
                  <a:pt x="3442670" y="907476"/>
                </a:lnTo>
                <a:lnTo>
                  <a:pt x="3411807" y="938225"/>
                </a:lnTo>
                <a:lnTo>
                  <a:pt x="3377939" y="965719"/>
                </a:lnTo>
                <a:lnTo>
                  <a:pt x="3341328" y="989699"/>
                </a:lnTo>
                <a:lnTo>
                  <a:pt x="3302234" y="1009902"/>
                </a:lnTo>
                <a:lnTo>
                  <a:pt x="3260919" y="1026070"/>
                </a:lnTo>
                <a:lnTo>
                  <a:pt x="3217645" y="1037940"/>
                </a:lnTo>
                <a:lnTo>
                  <a:pt x="3172673" y="1045254"/>
                </a:lnTo>
                <a:lnTo>
                  <a:pt x="3126265" y="1047750"/>
                </a:lnTo>
                <a:close/>
              </a:path>
            </a:pathLst>
          </a:custGeom>
          <a:solidFill>
            <a:schemeClr val="accent5">
              <a:lumMod val="40000"/>
              <a:lumOff val="60000"/>
            </a:schemeClr>
          </a:solidFill>
        </p:spPr>
        <p:txBody>
          <a:bodyPr wrap="square" lIns="0" tIns="0" rIns="0" bIns="0" rtlCol="0"/>
          <a:lstStyle/>
          <a:p>
            <a:endParaRPr/>
          </a:p>
        </p:txBody>
      </p:sp>
      <p:sp>
        <p:nvSpPr>
          <p:cNvPr id="40" name="object 40"/>
          <p:cNvSpPr/>
          <p:nvPr/>
        </p:nvSpPr>
        <p:spPr>
          <a:xfrm>
            <a:off x="3027918" y="5956336"/>
            <a:ext cx="1701164" cy="568325"/>
          </a:xfrm>
          <a:custGeom>
            <a:avLst/>
            <a:gdLst/>
            <a:ahLst/>
            <a:cxnLst/>
            <a:rect l="l" t="t" r="r" b="b"/>
            <a:pathLst>
              <a:path w="1701164" h="568325">
                <a:moveTo>
                  <a:pt x="1680059" y="567979"/>
                </a:moveTo>
                <a:lnTo>
                  <a:pt x="0" y="69193"/>
                </a:lnTo>
                <a:lnTo>
                  <a:pt x="20542" y="0"/>
                </a:lnTo>
                <a:lnTo>
                  <a:pt x="1700602" y="498786"/>
                </a:lnTo>
                <a:lnTo>
                  <a:pt x="1680059" y="567979"/>
                </a:lnTo>
                <a:close/>
              </a:path>
            </a:pathLst>
          </a:custGeom>
          <a:solidFill>
            <a:schemeClr val="accent5">
              <a:lumMod val="40000"/>
              <a:lumOff val="60000"/>
            </a:schemeClr>
          </a:solidFill>
        </p:spPr>
        <p:txBody>
          <a:bodyPr wrap="square" lIns="0" tIns="0" rIns="0" bIns="0" rtlCol="0"/>
          <a:lstStyle/>
          <a:p>
            <a:endParaRPr/>
          </a:p>
        </p:txBody>
      </p:sp>
      <p:sp>
        <p:nvSpPr>
          <p:cNvPr id="41" name="object 41"/>
          <p:cNvSpPr txBox="1"/>
          <p:nvPr/>
        </p:nvSpPr>
        <p:spPr>
          <a:xfrm>
            <a:off x="435344" y="5961535"/>
            <a:ext cx="3333115" cy="552395"/>
          </a:xfrm>
          <a:prstGeom prst="rect">
            <a:avLst/>
          </a:prstGeom>
        </p:spPr>
        <p:txBody>
          <a:bodyPr vert="horz" wrap="square" lIns="0" tIns="12700" rIns="0" bIns="0" rtlCol="0">
            <a:spAutoFit/>
          </a:bodyPr>
          <a:lstStyle/>
          <a:p>
            <a:pPr marL="12700" marR="5080" indent="144780" algn="ctr">
              <a:lnSpc>
                <a:spcPct val="120800"/>
              </a:lnSpc>
              <a:spcBef>
                <a:spcPts val="100"/>
              </a:spcBef>
            </a:pPr>
            <a:r>
              <a:rPr sz="1500" b="0" dirty="0">
                <a:cs typeface="HelveticaNeueLT Pro 45 Lt"/>
              </a:rPr>
              <a:t>Ad developed utilising WA regional  ad; reworking WA First Responder Ap</a:t>
            </a:r>
            <a:endParaRPr sz="1500" dirty="0">
              <a:cs typeface="HelveticaNeueLT Pro 45 Lt"/>
            </a:endParaRPr>
          </a:p>
        </p:txBody>
      </p:sp>
      <p:sp>
        <p:nvSpPr>
          <p:cNvPr id="42" name="object 42"/>
          <p:cNvSpPr/>
          <p:nvPr/>
        </p:nvSpPr>
        <p:spPr>
          <a:xfrm>
            <a:off x="382689" y="4579615"/>
            <a:ext cx="3552825" cy="1047750"/>
          </a:xfrm>
          <a:custGeom>
            <a:avLst/>
            <a:gdLst/>
            <a:ahLst/>
            <a:cxnLst/>
            <a:rect l="l" t="t" r="r" b="b"/>
            <a:pathLst>
              <a:path w="3552825" h="1047750">
                <a:moveTo>
                  <a:pt x="3126265" y="1047750"/>
                </a:moveTo>
                <a:lnTo>
                  <a:pt x="426334" y="1047750"/>
                </a:lnTo>
                <a:lnTo>
                  <a:pt x="379926" y="1045254"/>
                </a:lnTo>
                <a:lnTo>
                  <a:pt x="334955" y="1037940"/>
                </a:lnTo>
                <a:lnTo>
                  <a:pt x="291681" y="1026070"/>
                </a:lnTo>
                <a:lnTo>
                  <a:pt x="250366" y="1009902"/>
                </a:lnTo>
                <a:lnTo>
                  <a:pt x="211272" y="989699"/>
                </a:lnTo>
                <a:lnTo>
                  <a:pt x="174660" y="965719"/>
                </a:lnTo>
                <a:lnTo>
                  <a:pt x="140792" y="938225"/>
                </a:lnTo>
                <a:lnTo>
                  <a:pt x="109929" y="907476"/>
                </a:lnTo>
                <a:lnTo>
                  <a:pt x="82333" y="873732"/>
                </a:lnTo>
                <a:lnTo>
                  <a:pt x="58265" y="837256"/>
                </a:lnTo>
                <a:lnTo>
                  <a:pt x="37987" y="798306"/>
                </a:lnTo>
                <a:lnTo>
                  <a:pt x="21760" y="757143"/>
                </a:lnTo>
                <a:lnTo>
                  <a:pt x="9845" y="714029"/>
                </a:lnTo>
                <a:lnTo>
                  <a:pt x="2504" y="669223"/>
                </a:lnTo>
                <a:lnTo>
                  <a:pt x="0" y="622986"/>
                </a:lnTo>
                <a:lnTo>
                  <a:pt x="0" y="424763"/>
                </a:lnTo>
                <a:lnTo>
                  <a:pt x="2504" y="378526"/>
                </a:lnTo>
                <a:lnTo>
                  <a:pt x="9845" y="333720"/>
                </a:lnTo>
                <a:lnTo>
                  <a:pt x="21760" y="290606"/>
                </a:lnTo>
                <a:lnTo>
                  <a:pt x="37987" y="249443"/>
                </a:lnTo>
                <a:lnTo>
                  <a:pt x="58265" y="210493"/>
                </a:lnTo>
                <a:lnTo>
                  <a:pt x="82333" y="174017"/>
                </a:lnTo>
                <a:lnTo>
                  <a:pt x="109929" y="140273"/>
                </a:lnTo>
                <a:lnTo>
                  <a:pt x="140792" y="109524"/>
                </a:lnTo>
                <a:lnTo>
                  <a:pt x="174660" y="82030"/>
                </a:lnTo>
                <a:lnTo>
                  <a:pt x="211272" y="58051"/>
                </a:lnTo>
                <a:lnTo>
                  <a:pt x="250366" y="37847"/>
                </a:lnTo>
                <a:lnTo>
                  <a:pt x="291681" y="21679"/>
                </a:lnTo>
                <a:lnTo>
                  <a:pt x="334955" y="9809"/>
                </a:lnTo>
                <a:lnTo>
                  <a:pt x="379926" y="2495"/>
                </a:lnTo>
                <a:lnTo>
                  <a:pt x="426334" y="0"/>
                </a:lnTo>
                <a:lnTo>
                  <a:pt x="3126265" y="0"/>
                </a:lnTo>
                <a:lnTo>
                  <a:pt x="3172673" y="2495"/>
                </a:lnTo>
                <a:lnTo>
                  <a:pt x="3217645" y="9809"/>
                </a:lnTo>
                <a:lnTo>
                  <a:pt x="3260919" y="21679"/>
                </a:lnTo>
                <a:lnTo>
                  <a:pt x="3302234" y="37847"/>
                </a:lnTo>
                <a:lnTo>
                  <a:pt x="3341328" y="58051"/>
                </a:lnTo>
                <a:lnTo>
                  <a:pt x="3377939" y="82030"/>
                </a:lnTo>
                <a:lnTo>
                  <a:pt x="3411807" y="109524"/>
                </a:lnTo>
                <a:lnTo>
                  <a:pt x="3442670" y="140273"/>
                </a:lnTo>
                <a:lnTo>
                  <a:pt x="3470266" y="174017"/>
                </a:lnTo>
                <a:lnTo>
                  <a:pt x="3494334" y="210493"/>
                </a:lnTo>
                <a:lnTo>
                  <a:pt x="3514613" y="249443"/>
                </a:lnTo>
                <a:lnTo>
                  <a:pt x="3530840" y="290606"/>
                </a:lnTo>
                <a:lnTo>
                  <a:pt x="3542755" y="333720"/>
                </a:lnTo>
                <a:lnTo>
                  <a:pt x="3550095" y="378526"/>
                </a:lnTo>
                <a:lnTo>
                  <a:pt x="3552600" y="424763"/>
                </a:lnTo>
                <a:lnTo>
                  <a:pt x="3552600" y="622986"/>
                </a:lnTo>
                <a:lnTo>
                  <a:pt x="3550095" y="669223"/>
                </a:lnTo>
                <a:lnTo>
                  <a:pt x="3542755" y="714029"/>
                </a:lnTo>
                <a:lnTo>
                  <a:pt x="3530840" y="757143"/>
                </a:lnTo>
                <a:lnTo>
                  <a:pt x="3514613" y="798306"/>
                </a:lnTo>
                <a:lnTo>
                  <a:pt x="3494334" y="837256"/>
                </a:lnTo>
                <a:lnTo>
                  <a:pt x="3470266" y="873732"/>
                </a:lnTo>
                <a:lnTo>
                  <a:pt x="3442670" y="907476"/>
                </a:lnTo>
                <a:lnTo>
                  <a:pt x="3411807" y="938225"/>
                </a:lnTo>
                <a:lnTo>
                  <a:pt x="3377939" y="965719"/>
                </a:lnTo>
                <a:lnTo>
                  <a:pt x="3341328" y="989699"/>
                </a:lnTo>
                <a:lnTo>
                  <a:pt x="3302234" y="1009902"/>
                </a:lnTo>
                <a:lnTo>
                  <a:pt x="3260919" y="1026070"/>
                </a:lnTo>
                <a:lnTo>
                  <a:pt x="3217645" y="1037940"/>
                </a:lnTo>
                <a:lnTo>
                  <a:pt x="3172673" y="1045254"/>
                </a:lnTo>
                <a:lnTo>
                  <a:pt x="3126265" y="1047750"/>
                </a:lnTo>
                <a:close/>
              </a:path>
            </a:pathLst>
          </a:custGeom>
          <a:solidFill>
            <a:schemeClr val="accent5">
              <a:lumMod val="40000"/>
              <a:lumOff val="60000"/>
            </a:schemeClr>
          </a:solidFill>
        </p:spPr>
        <p:txBody>
          <a:bodyPr wrap="square" lIns="0" tIns="0" rIns="0" bIns="0" rtlCol="0"/>
          <a:lstStyle/>
          <a:p>
            <a:endParaRPr/>
          </a:p>
        </p:txBody>
      </p:sp>
      <p:sp>
        <p:nvSpPr>
          <p:cNvPr id="43" name="object 43"/>
          <p:cNvSpPr/>
          <p:nvPr/>
        </p:nvSpPr>
        <p:spPr>
          <a:xfrm>
            <a:off x="2769009" y="4854276"/>
            <a:ext cx="1701164" cy="568325"/>
          </a:xfrm>
          <a:custGeom>
            <a:avLst/>
            <a:gdLst/>
            <a:ahLst/>
            <a:cxnLst/>
            <a:rect l="l" t="t" r="r" b="b"/>
            <a:pathLst>
              <a:path w="1701164" h="568325">
                <a:moveTo>
                  <a:pt x="1680059" y="567979"/>
                </a:moveTo>
                <a:lnTo>
                  <a:pt x="0" y="69193"/>
                </a:lnTo>
                <a:lnTo>
                  <a:pt x="20542" y="0"/>
                </a:lnTo>
                <a:lnTo>
                  <a:pt x="1700602" y="498786"/>
                </a:lnTo>
                <a:lnTo>
                  <a:pt x="1680059" y="567979"/>
                </a:lnTo>
                <a:close/>
              </a:path>
            </a:pathLst>
          </a:custGeom>
          <a:solidFill>
            <a:schemeClr val="accent5">
              <a:lumMod val="40000"/>
              <a:lumOff val="60000"/>
            </a:schemeClr>
          </a:solidFill>
        </p:spPr>
        <p:txBody>
          <a:bodyPr wrap="square" lIns="0" tIns="0" rIns="0" bIns="0" rtlCol="0"/>
          <a:lstStyle/>
          <a:p>
            <a:endParaRPr/>
          </a:p>
        </p:txBody>
      </p:sp>
      <p:sp>
        <p:nvSpPr>
          <p:cNvPr id="44" name="object 44"/>
          <p:cNvSpPr txBox="1"/>
          <p:nvPr/>
        </p:nvSpPr>
        <p:spPr>
          <a:xfrm>
            <a:off x="775658" y="4797317"/>
            <a:ext cx="2768600" cy="552395"/>
          </a:xfrm>
          <a:prstGeom prst="rect">
            <a:avLst/>
          </a:prstGeom>
        </p:spPr>
        <p:txBody>
          <a:bodyPr vert="horz" wrap="square" lIns="0" tIns="12700" rIns="0" bIns="0" rtlCol="0">
            <a:spAutoFit/>
          </a:bodyPr>
          <a:lstStyle/>
          <a:p>
            <a:pPr marL="177800" marR="5080" indent="-165735">
              <a:lnSpc>
                <a:spcPct val="120800"/>
              </a:lnSpc>
              <a:spcBef>
                <a:spcPts val="100"/>
              </a:spcBef>
            </a:pPr>
            <a:r>
              <a:rPr sz="1500" b="0" dirty="0">
                <a:cs typeface="HelveticaNeueLT Pro 45 Lt"/>
              </a:rPr>
              <a:t>Funding of Invictus Games safe  place solution through icare</a:t>
            </a:r>
            <a:endParaRPr sz="1500" dirty="0">
              <a:cs typeface="HelveticaNeueLT Pro 45 Lt"/>
            </a:endParaRPr>
          </a:p>
        </p:txBody>
      </p:sp>
      <p:sp>
        <p:nvSpPr>
          <p:cNvPr id="45" name="object 45"/>
          <p:cNvSpPr/>
          <p:nvPr/>
        </p:nvSpPr>
        <p:spPr>
          <a:xfrm>
            <a:off x="382689" y="3451795"/>
            <a:ext cx="3552825" cy="1047750"/>
          </a:xfrm>
          <a:custGeom>
            <a:avLst/>
            <a:gdLst/>
            <a:ahLst/>
            <a:cxnLst/>
            <a:rect l="l" t="t" r="r" b="b"/>
            <a:pathLst>
              <a:path w="3552825" h="1047750">
                <a:moveTo>
                  <a:pt x="3126265" y="1047750"/>
                </a:moveTo>
                <a:lnTo>
                  <a:pt x="426334" y="1047750"/>
                </a:lnTo>
                <a:lnTo>
                  <a:pt x="379926" y="1045254"/>
                </a:lnTo>
                <a:lnTo>
                  <a:pt x="334955" y="1037940"/>
                </a:lnTo>
                <a:lnTo>
                  <a:pt x="291681" y="1026070"/>
                </a:lnTo>
                <a:lnTo>
                  <a:pt x="250366" y="1009902"/>
                </a:lnTo>
                <a:lnTo>
                  <a:pt x="211272" y="989699"/>
                </a:lnTo>
                <a:lnTo>
                  <a:pt x="174660" y="965719"/>
                </a:lnTo>
                <a:lnTo>
                  <a:pt x="140792" y="938225"/>
                </a:lnTo>
                <a:lnTo>
                  <a:pt x="109929" y="907476"/>
                </a:lnTo>
                <a:lnTo>
                  <a:pt x="82333" y="873732"/>
                </a:lnTo>
                <a:lnTo>
                  <a:pt x="58265" y="837256"/>
                </a:lnTo>
                <a:lnTo>
                  <a:pt x="37987" y="798306"/>
                </a:lnTo>
                <a:lnTo>
                  <a:pt x="21760" y="757143"/>
                </a:lnTo>
                <a:lnTo>
                  <a:pt x="9845" y="714029"/>
                </a:lnTo>
                <a:lnTo>
                  <a:pt x="2504" y="669223"/>
                </a:lnTo>
                <a:lnTo>
                  <a:pt x="0" y="622986"/>
                </a:lnTo>
                <a:lnTo>
                  <a:pt x="0" y="424763"/>
                </a:lnTo>
                <a:lnTo>
                  <a:pt x="2504" y="378526"/>
                </a:lnTo>
                <a:lnTo>
                  <a:pt x="9845" y="333720"/>
                </a:lnTo>
                <a:lnTo>
                  <a:pt x="21760" y="290606"/>
                </a:lnTo>
                <a:lnTo>
                  <a:pt x="37987" y="249443"/>
                </a:lnTo>
                <a:lnTo>
                  <a:pt x="58265" y="210493"/>
                </a:lnTo>
                <a:lnTo>
                  <a:pt x="82333" y="174017"/>
                </a:lnTo>
                <a:lnTo>
                  <a:pt x="109929" y="140273"/>
                </a:lnTo>
                <a:lnTo>
                  <a:pt x="140792" y="109524"/>
                </a:lnTo>
                <a:lnTo>
                  <a:pt x="174660" y="82030"/>
                </a:lnTo>
                <a:lnTo>
                  <a:pt x="211272" y="58051"/>
                </a:lnTo>
                <a:lnTo>
                  <a:pt x="250366" y="37847"/>
                </a:lnTo>
                <a:lnTo>
                  <a:pt x="291681" y="21679"/>
                </a:lnTo>
                <a:lnTo>
                  <a:pt x="334955" y="9809"/>
                </a:lnTo>
                <a:lnTo>
                  <a:pt x="379926" y="2495"/>
                </a:lnTo>
                <a:lnTo>
                  <a:pt x="426334" y="0"/>
                </a:lnTo>
                <a:lnTo>
                  <a:pt x="3126265" y="0"/>
                </a:lnTo>
                <a:lnTo>
                  <a:pt x="3172673" y="2495"/>
                </a:lnTo>
                <a:lnTo>
                  <a:pt x="3217645" y="9809"/>
                </a:lnTo>
                <a:lnTo>
                  <a:pt x="3260919" y="21679"/>
                </a:lnTo>
                <a:lnTo>
                  <a:pt x="3302234" y="37847"/>
                </a:lnTo>
                <a:lnTo>
                  <a:pt x="3341328" y="58051"/>
                </a:lnTo>
                <a:lnTo>
                  <a:pt x="3377939" y="82030"/>
                </a:lnTo>
                <a:lnTo>
                  <a:pt x="3411807" y="109524"/>
                </a:lnTo>
                <a:lnTo>
                  <a:pt x="3442670" y="140273"/>
                </a:lnTo>
                <a:lnTo>
                  <a:pt x="3470266" y="174017"/>
                </a:lnTo>
                <a:lnTo>
                  <a:pt x="3494334" y="210493"/>
                </a:lnTo>
                <a:lnTo>
                  <a:pt x="3514613" y="249443"/>
                </a:lnTo>
                <a:lnTo>
                  <a:pt x="3530840" y="290606"/>
                </a:lnTo>
                <a:lnTo>
                  <a:pt x="3542755" y="333720"/>
                </a:lnTo>
                <a:lnTo>
                  <a:pt x="3550095" y="378526"/>
                </a:lnTo>
                <a:lnTo>
                  <a:pt x="3552600" y="424763"/>
                </a:lnTo>
                <a:lnTo>
                  <a:pt x="3552600" y="622986"/>
                </a:lnTo>
                <a:lnTo>
                  <a:pt x="3550095" y="669223"/>
                </a:lnTo>
                <a:lnTo>
                  <a:pt x="3542755" y="714029"/>
                </a:lnTo>
                <a:lnTo>
                  <a:pt x="3530840" y="757143"/>
                </a:lnTo>
                <a:lnTo>
                  <a:pt x="3514613" y="798306"/>
                </a:lnTo>
                <a:lnTo>
                  <a:pt x="3494334" y="837256"/>
                </a:lnTo>
                <a:lnTo>
                  <a:pt x="3470266" y="873732"/>
                </a:lnTo>
                <a:lnTo>
                  <a:pt x="3442670" y="907476"/>
                </a:lnTo>
                <a:lnTo>
                  <a:pt x="3411807" y="938225"/>
                </a:lnTo>
                <a:lnTo>
                  <a:pt x="3377939" y="965719"/>
                </a:lnTo>
                <a:lnTo>
                  <a:pt x="3341328" y="989699"/>
                </a:lnTo>
                <a:lnTo>
                  <a:pt x="3302234" y="1009902"/>
                </a:lnTo>
                <a:lnTo>
                  <a:pt x="3260919" y="1026070"/>
                </a:lnTo>
                <a:lnTo>
                  <a:pt x="3217645" y="1037940"/>
                </a:lnTo>
                <a:lnTo>
                  <a:pt x="3172673" y="1045254"/>
                </a:lnTo>
                <a:lnTo>
                  <a:pt x="3126265" y="1047750"/>
                </a:lnTo>
                <a:close/>
              </a:path>
            </a:pathLst>
          </a:custGeom>
          <a:solidFill>
            <a:schemeClr val="accent5">
              <a:lumMod val="40000"/>
              <a:lumOff val="60000"/>
            </a:schemeClr>
          </a:solidFill>
        </p:spPr>
        <p:txBody>
          <a:bodyPr wrap="square" lIns="0" tIns="0" rIns="0" bIns="0" rtlCol="0"/>
          <a:lstStyle/>
          <a:p>
            <a:endParaRPr/>
          </a:p>
        </p:txBody>
      </p:sp>
      <p:sp>
        <p:nvSpPr>
          <p:cNvPr id="46" name="object 46"/>
          <p:cNvSpPr/>
          <p:nvPr/>
        </p:nvSpPr>
        <p:spPr>
          <a:xfrm>
            <a:off x="2769009" y="4028875"/>
            <a:ext cx="1701164" cy="568325"/>
          </a:xfrm>
          <a:custGeom>
            <a:avLst/>
            <a:gdLst/>
            <a:ahLst/>
            <a:cxnLst/>
            <a:rect l="l" t="t" r="r" b="b"/>
            <a:pathLst>
              <a:path w="1701164" h="568325">
                <a:moveTo>
                  <a:pt x="1680059" y="567979"/>
                </a:moveTo>
                <a:lnTo>
                  <a:pt x="0" y="69193"/>
                </a:lnTo>
                <a:lnTo>
                  <a:pt x="20542" y="0"/>
                </a:lnTo>
                <a:lnTo>
                  <a:pt x="1700602" y="498786"/>
                </a:lnTo>
                <a:lnTo>
                  <a:pt x="1680059" y="567979"/>
                </a:lnTo>
                <a:close/>
              </a:path>
            </a:pathLst>
          </a:custGeom>
          <a:solidFill>
            <a:schemeClr val="accent5">
              <a:lumMod val="40000"/>
              <a:lumOff val="60000"/>
            </a:schemeClr>
          </a:solidFill>
        </p:spPr>
        <p:txBody>
          <a:bodyPr wrap="square" lIns="0" tIns="0" rIns="0" bIns="0" rtlCol="0"/>
          <a:lstStyle/>
          <a:p>
            <a:endParaRPr/>
          </a:p>
        </p:txBody>
      </p:sp>
      <p:sp>
        <p:nvSpPr>
          <p:cNvPr id="47" name="object 47"/>
          <p:cNvSpPr txBox="1"/>
          <p:nvPr/>
        </p:nvSpPr>
        <p:spPr>
          <a:xfrm>
            <a:off x="688891" y="3631695"/>
            <a:ext cx="2941955" cy="552395"/>
          </a:xfrm>
          <a:prstGeom prst="rect">
            <a:avLst/>
          </a:prstGeom>
        </p:spPr>
        <p:txBody>
          <a:bodyPr vert="horz" wrap="square" lIns="0" tIns="12700" rIns="0" bIns="0" rtlCol="0">
            <a:spAutoFit/>
          </a:bodyPr>
          <a:lstStyle/>
          <a:p>
            <a:pPr marL="12700" marR="5080" indent="123825">
              <a:lnSpc>
                <a:spcPct val="120800"/>
              </a:lnSpc>
              <a:spcBef>
                <a:spcPts val="100"/>
              </a:spcBef>
            </a:pPr>
            <a:r>
              <a:rPr sz="1500" b="0" dirty="0">
                <a:cs typeface="HelveticaNeueLT Pro 45 Lt"/>
              </a:rPr>
              <a:t>Established strong relationship  with NSW Governor &amp; Mrs Hurley</a:t>
            </a:r>
            <a:endParaRPr sz="1500" dirty="0">
              <a:cs typeface="HelveticaNeueLT Pro 45 Lt"/>
            </a:endParaRPr>
          </a:p>
        </p:txBody>
      </p:sp>
      <p:sp>
        <p:nvSpPr>
          <p:cNvPr id="48" name="object 48"/>
          <p:cNvSpPr/>
          <p:nvPr/>
        </p:nvSpPr>
        <p:spPr>
          <a:xfrm>
            <a:off x="382689" y="2287897"/>
            <a:ext cx="3552825" cy="1047750"/>
          </a:xfrm>
          <a:custGeom>
            <a:avLst/>
            <a:gdLst/>
            <a:ahLst/>
            <a:cxnLst/>
            <a:rect l="l" t="t" r="r" b="b"/>
            <a:pathLst>
              <a:path w="3552825" h="1047750">
                <a:moveTo>
                  <a:pt x="3126265" y="1047750"/>
                </a:moveTo>
                <a:lnTo>
                  <a:pt x="426334" y="1047750"/>
                </a:lnTo>
                <a:lnTo>
                  <a:pt x="379926" y="1045254"/>
                </a:lnTo>
                <a:lnTo>
                  <a:pt x="334955" y="1037940"/>
                </a:lnTo>
                <a:lnTo>
                  <a:pt x="291681" y="1026070"/>
                </a:lnTo>
                <a:lnTo>
                  <a:pt x="250366" y="1009902"/>
                </a:lnTo>
                <a:lnTo>
                  <a:pt x="211272" y="989699"/>
                </a:lnTo>
                <a:lnTo>
                  <a:pt x="174660" y="965719"/>
                </a:lnTo>
                <a:lnTo>
                  <a:pt x="140792" y="938225"/>
                </a:lnTo>
                <a:lnTo>
                  <a:pt x="109929" y="907476"/>
                </a:lnTo>
                <a:lnTo>
                  <a:pt x="82333" y="873732"/>
                </a:lnTo>
                <a:lnTo>
                  <a:pt x="58265" y="837256"/>
                </a:lnTo>
                <a:lnTo>
                  <a:pt x="37987" y="798306"/>
                </a:lnTo>
                <a:lnTo>
                  <a:pt x="21760" y="757143"/>
                </a:lnTo>
                <a:lnTo>
                  <a:pt x="9845" y="714029"/>
                </a:lnTo>
                <a:lnTo>
                  <a:pt x="2504" y="669223"/>
                </a:lnTo>
                <a:lnTo>
                  <a:pt x="0" y="622986"/>
                </a:lnTo>
                <a:lnTo>
                  <a:pt x="0" y="424763"/>
                </a:lnTo>
                <a:lnTo>
                  <a:pt x="2504" y="378526"/>
                </a:lnTo>
                <a:lnTo>
                  <a:pt x="9845" y="333720"/>
                </a:lnTo>
                <a:lnTo>
                  <a:pt x="21760" y="290606"/>
                </a:lnTo>
                <a:lnTo>
                  <a:pt x="37987" y="249443"/>
                </a:lnTo>
                <a:lnTo>
                  <a:pt x="58265" y="210493"/>
                </a:lnTo>
                <a:lnTo>
                  <a:pt x="82333" y="174017"/>
                </a:lnTo>
                <a:lnTo>
                  <a:pt x="109929" y="140273"/>
                </a:lnTo>
                <a:lnTo>
                  <a:pt x="140792" y="109524"/>
                </a:lnTo>
                <a:lnTo>
                  <a:pt x="174660" y="82030"/>
                </a:lnTo>
                <a:lnTo>
                  <a:pt x="211272" y="58051"/>
                </a:lnTo>
                <a:lnTo>
                  <a:pt x="250366" y="37847"/>
                </a:lnTo>
                <a:lnTo>
                  <a:pt x="291681" y="21679"/>
                </a:lnTo>
                <a:lnTo>
                  <a:pt x="334955" y="9809"/>
                </a:lnTo>
                <a:lnTo>
                  <a:pt x="379926" y="2495"/>
                </a:lnTo>
                <a:lnTo>
                  <a:pt x="426334" y="0"/>
                </a:lnTo>
                <a:lnTo>
                  <a:pt x="3126265" y="0"/>
                </a:lnTo>
                <a:lnTo>
                  <a:pt x="3172673" y="2495"/>
                </a:lnTo>
                <a:lnTo>
                  <a:pt x="3217645" y="9809"/>
                </a:lnTo>
                <a:lnTo>
                  <a:pt x="3260919" y="21679"/>
                </a:lnTo>
                <a:lnTo>
                  <a:pt x="3302234" y="37847"/>
                </a:lnTo>
                <a:lnTo>
                  <a:pt x="3341328" y="58051"/>
                </a:lnTo>
                <a:lnTo>
                  <a:pt x="3377939" y="82030"/>
                </a:lnTo>
                <a:lnTo>
                  <a:pt x="3411807" y="109524"/>
                </a:lnTo>
                <a:lnTo>
                  <a:pt x="3442670" y="140273"/>
                </a:lnTo>
                <a:lnTo>
                  <a:pt x="3470266" y="174017"/>
                </a:lnTo>
                <a:lnTo>
                  <a:pt x="3494334" y="210493"/>
                </a:lnTo>
                <a:lnTo>
                  <a:pt x="3514613" y="249443"/>
                </a:lnTo>
                <a:lnTo>
                  <a:pt x="3530840" y="290606"/>
                </a:lnTo>
                <a:lnTo>
                  <a:pt x="3542755" y="333720"/>
                </a:lnTo>
                <a:lnTo>
                  <a:pt x="3550095" y="378526"/>
                </a:lnTo>
                <a:lnTo>
                  <a:pt x="3552600" y="424763"/>
                </a:lnTo>
                <a:lnTo>
                  <a:pt x="3552600" y="622986"/>
                </a:lnTo>
                <a:lnTo>
                  <a:pt x="3550095" y="669223"/>
                </a:lnTo>
                <a:lnTo>
                  <a:pt x="3542755" y="714029"/>
                </a:lnTo>
                <a:lnTo>
                  <a:pt x="3530840" y="757143"/>
                </a:lnTo>
                <a:lnTo>
                  <a:pt x="3514613" y="798306"/>
                </a:lnTo>
                <a:lnTo>
                  <a:pt x="3494334" y="837256"/>
                </a:lnTo>
                <a:lnTo>
                  <a:pt x="3470266" y="873732"/>
                </a:lnTo>
                <a:lnTo>
                  <a:pt x="3442670" y="907476"/>
                </a:lnTo>
                <a:lnTo>
                  <a:pt x="3411807" y="938225"/>
                </a:lnTo>
                <a:lnTo>
                  <a:pt x="3377939" y="965719"/>
                </a:lnTo>
                <a:lnTo>
                  <a:pt x="3341328" y="989699"/>
                </a:lnTo>
                <a:lnTo>
                  <a:pt x="3302234" y="1009902"/>
                </a:lnTo>
                <a:lnTo>
                  <a:pt x="3260919" y="1026070"/>
                </a:lnTo>
                <a:lnTo>
                  <a:pt x="3217645" y="1037940"/>
                </a:lnTo>
                <a:lnTo>
                  <a:pt x="3172673" y="1045254"/>
                </a:lnTo>
                <a:lnTo>
                  <a:pt x="3126265" y="1047750"/>
                </a:lnTo>
                <a:close/>
              </a:path>
            </a:pathLst>
          </a:custGeom>
          <a:solidFill>
            <a:schemeClr val="accent5">
              <a:lumMod val="40000"/>
              <a:lumOff val="60000"/>
            </a:schemeClr>
          </a:solidFill>
        </p:spPr>
        <p:txBody>
          <a:bodyPr wrap="square" lIns="0" tIns="0" rIns="0" bIns="0" rtlCol="0"/>
          <a:lstStyle/>
          <a:p>
            <a:endParaRPr/>
          </a:p>
        </p:txBody>
      </p:sp>
      <p:sp>
        <p:nvSpPr>
          <p:cNvPr id="49" name="object 49"/>
          <p:cNvSpPr/>
          <p:nvPr/>
        </p:nvSpPr>
        <p:spPr>
          <a:xfrm>
            <a:off x="3154912" y="2959558"/>
            <a:ext cx="1701164" cy="568325"/>
          </a:xfrm>
          <a:custGeom>
            <a:avLst/>
            <a:gdLst/>
            <a:ahLst/>
            <a:cxnLst/>
            <a:rect l="l" t="t" r="r" b="b"/>
            <a:pathLst>
              <a:path w="1701164" h="568325">
                <a:moveTo>
                  <a:pt x="1680059" y="567979"/>
                </a:moveTo>
                <a:lnTo>
                  <a:pt x="0" y="69193"/>
                </a:lnTo>
                <a:lnTo>
                  <a:pt x="20542" y="0"/>
                </a:lnTo>
                <a:lnTo>
                  <a:pt x="1700602" y="498786"/>
                </a:lnTo>
                <a:lnTo>
                  <a:pt x="1680059" y="567979"/>
                </a:lnTo>
                <a:close/>
              </a:path>
            </a:pathLst>
          </a:custGeom>
          <a:solidFill>
            <a:schemeClr val="accent5">
              <a:lumMod val="40000"/>
              <a:lumOff val="60000"/>
            </a:schemeClr>
          </a:solidFill>
        </p:spPr>
        <p:txBody>
          <a:bodyPr wrap="square" lIns="0" tIns="0" rIns="0" bIns="0" rtlCol="0"/>
          <a:lstStyle/>
          <a:p>
            <a:endParaRPr/>
          </a:p>
        </p:txBody>
      </p:sp>
      <p:sp>
        <p:nvSpPr>
          <p:cNvPr id="50" name="object 50"/>
          <p:cNvSpPr txBox="1"/>
          <p:nvPr/>
        </p:nvSpPr>
        <p:spPr>
          <a:xfrm>
            <a:off x="687105" y="2155562"/>
            <a:ext cx="7806690" cy="890269"/>
          </a:xfrm>
          <a:prstGeom prst="rect">
            <a:avLst/>
          </a:prstGeom>
        </p:spPr>
        <p:txBody>
          <a:bodyPr vert="horz" wrap="square" lIns="0" tIns="14604" rIns="0" bIns="0" rtlCol="0">
            <a:spAutoFit/>
          </a:bodyPr>
          <a:lstStyle/>
          <a:p>
            <a:pPr marR="5080" algn="r">
              <a:lnSpc>
                <a:spcPts val="3180"/>
              </a:lnSpc>
              <a:spcBef>
                <a:spcPts val="114"/>
              </a:spcBef>
            </a:pPr>
            <a:r>
              <a:rPr sz="3200" b="1" spc="100" dirty="0">
                <a:solidFill>
                  <a:srgbClr val="E4163E"/>
                </a:solidFill>
                <a:cs typeface="Arial"/>
              </a:rPr>
              <a:t>E</a:t>
            </a:r>
            <a:r>
              <a:rPr sz="3200" b="1" spc="235" dirty="0">
                <a:solidFill>
                  <a:srgbClr val="E4163E"/>
                </a:solidFill>
                <a:cs typeface="Arial"/>
              </a:rPr>
              <a:t>N</a:t>
            </a:r>
            <a:r>
              <a:rPr sz="3200" b="1" spc="125" dirty="0">
                <a:solidFill>
                  <a:srgbClr val="E4163E"/>
                </a:solidFill>
                <a:cs typeface="Arial"/>
              </a:rPr>
              <a:t>G</a:t>
            </a:r>
            <a:r>
              <a:rPr sz="3200" b="1" spc="215" dirty="0">
                <a:solidFill>
                  <a:srgbClr val="E4163E"/>
                </a:solidFill>
                <a:cs typeface="Arial"/>
              </a:rPr>
              <a:t>A</a:t>
            </a:r>
            <a:r>
              <a:rPr sz="3200" b="1" spc="125" dirty="0">
                <a:solidFill>
                  <a:srgbClr val="E4163E"/>
                </a:solidFill>
                <a:cs typeface="Arial"/>
              </a:rPr>
              <a:t>G</a:t>
            </a:r>
            <a:r>
              <a:rPr sz="3200" b="1" spc="105" dirty="0">
                <a:solidFill>
                  <a:srgbClr val="E4163E"/>
                </a:solidFill>
                <a:cs typeface="Arial"/>
              </a:rPr>
              <a:t>E</a:t>
            </a:r>
            <a:endParaRPr sz="3200" b="1" dirty="0">
              <a:cs typeface="Arial"/>
            </a:endParaRPr>
          </a:p>
          <a:p>
            <a:pPr marR="4853305" algn="ctr">
              <a:lnSpc>
                <a:spcPts val="1440"/>
              </a:lnSpc>
            </a:pPr>
            <a:r>
              <a:rPr sz="1500" b="0" dirty="0">
                <a:cs typeface="HelveticaNeueLT Pro 45 Lt"/>
              </a:rPr>
              <a:t>Refreshed NSW Member website</a:t>
            </a:r>
            <a:endParaRPr sz="1500" dirty="0">
              <a:cs typeface="HelveticaNeueLT Pro 45 Lt"/>
            </a:endParaRPr>
          </a:p>
          <a:p>
            <a:pPr marR="4853305" algn="ctr">
              <a:lnSpc>
                <a:spcPct val="100000"/>
              </a:lnSpc>
              <a:spcBef>
                <a:spcPts val="375"/>
              </a:spcBef>
            </a:pPr>
            <a:r>
              <a:rPr sz="1500" b="0" dirty="0">
                <a:cs typeface="HelveticaNeueLT Pro 45 Lt"/>
              </a:rPr>
              <a:t>with online applications</a:t>
            </a:r>
            <a:endParaRPr sz="1500" dirty="0">
              <a:cs typeface="HelveticaNeueLT Pro 45 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 name="object 34"/>
          <p:cNvSpPr/>
          <p:nvPr/>
        </p:nvSpPr>
        <p:spPr>
          <a:xfrm>
            <a:off x="6014630" y="8433614"/>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6" name="object 34"/>
          <p:cNvSpPr/>
          <p:nvPr/>
        </p:nvSpPr>
        <p:spPr>
          <a:xfrm>
            <a:off x="9524283" y="373040"/>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5" name="object 34"/>
          <p:cNvSpPr/>
          <p:nvPr/>
        </p:nvSpPr>
        <p:spPr>
          <a:xfrm>
            <a:off x="11636389" y="1287146"/>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4" name="object 34"/>
          <p:cNvSpPr/>
          <p:nvPr/>
        </p:nvSpPr>
        <p:spPr>
          <a:xfrm>
            <a:off x="13829818" y="2619864"/>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3" name="object 34"/>
          <p:cNvSpPr/>
          <p:nvPr/>
        </p:nvSpPr>
        <p:spPr>
          <a:xfrm>
            <a:off x="15038871" y="4215322"/>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2" name="object 34"/>
          <p:cNvSpPr/>
          <p:nvPr/>
        </p:nvSpPr>
        <p:spPr>
          <a:xfrm>
            <a:off x="14527740" y="398975"/>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1" name="object 34"/>
          <p:cNvSpPr/>
          <p:nvPr/>
        </p:nvSpPr>
        <p:spPr>
          <a:xfrm>
            <a:off x="8789117" y="8325445"/>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10" name="object 34"/>
          <p:cNvSpPr/>
          <p:nvPr/>
        </p:nvSpPr>
        <p:spPr>
          <a:xfrm>
            <a:off x="3960980" y="6905983"/>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09" name="object 34"/>
          <p:cNvSpPr/>
          <p:nvPr/>
        </p:nvSpPr>
        <p:spPr>
          <a:xfrm>
            <a:off x="7627001" y="1558135"/>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107" name="object 74"/>
          <p:cNvSpPr/>
          <p:nvPr/>
        </p:nvSpPr>
        <p:spPr>
          <a:xfrm>
            <a:off x="6178057" y="196254"/>
            <a:ext cx="1703705" cy="1618615"/>
          </a:xfrm>
          <a:custGeom>
            <a:avLst/>
            <a:gdLst/>
            <a:ahLst/>
            <a:cxnLst/>
            <a:rect l="l" t="t" r="r" b="b"/>
            <a:pathLst>
              <a:path w="1703704" h="1618614">
                <a:moveTo>
                  <a:pt x="882263" y="1618349"/>
                </a:moveTo>
                <a:lnTo>
                  <a:pt x="838018" y="1617274"/>
                </a:lnTo>
                <a:lnTo>
                  <a:pt x="793060" y="1613462"/>
                </a:lnTo>
                <a:lnTo>
                  <a:pt x="747589" y="1607011"/>
                </a:lnTo>
                <a:lnTo>
                  <a:pt x="701807" y="1598018"/>
                </a:lnTo>
                <a:lnTo>
                  <a:pt x="655915" y="1586581"/>
                </a:lnTo>
                <a:lnTo>
                  <a:pt x="610113" y="1572799"/>
                </a:lnTo>
                <a:lnTo>
                  <a:pt x="564602" y="1556770"/>
                </a:lnTo>
                <a:lnTo>
                  <a:pt x="519583" y="1538592"/>
                </a:lnTo>
                <a:lnTo>
                  <a:pt x="475257" y="1518363"/>
                </a:lnTo>
                <a:lnTo>
                  <a:pt x="431824" y="1496181"/>
                </a:lnTo>
                <a:lnTo>
                  <a:pt x="389486" y="1472144"/>
                </a:lnTo>
                <a:lnTo>
                  <a:pt x="348443" y="1446351"/>
                </a:lnTo>
                <a:lnTo>
                  <a:pt x="308895" y="1418898"/>
                </a:lnTo>
                <a:lnTo>
                  <a:pt x="271045" y="1389885"/>
                </a:lnTo>
                <a:lnTo>
                  <a:pt x="235092" y="1359410"/>
                </a:lnTo>
                <a:lnTo>
                  <a:pt x="201238" y="1327570"/>
                </a:lnTo>
                <a:lnTo>
                  <a:pt x="169683" y="1294464"/>
                </a:lnTo>
                <a:lnTo>
                  <a:pt x="140628" y="1260189"/>
                </a:lnTo>
                <a:lnTo>
                  <a:pt x="114274" y="1224844"/>
                </a:lnTo>
                <a:lnTo>
                  <a:pt x="90821" y="1188528"/>
                </a:lnTo>
                <a:lnTo>
                  <a:pt x="70471" y="1151337"/>
                </a:lnTo>
                <a:lnTo>
                  <a:pt x="53425" y="1113371"/>
                </a:lnTo>
                <a:lnTo>
                  <a:pt x="37579" y="1069091"/>
                </a:lnTo>
                <a:lnTo>
                  <a:pt x="24580" y="1024352"/>
                </a:lnTo>
                <a:lnTo>
                  <a:pt x="14375" y="979263"/>
                </a:lnTo>
                <a:lnTo>
                  <a:pt x="6911" y="933934"/>
                </a:lnTo>
                <a:lnTo>
                  <a:pt x="2137" y="888475"/>
                </a:lnTo>
                <a:lnTo>
                  <a:pt x="0" y="842996"/>
                </a:lnTo>
                <a:lnTo>
                  <a:pt x="447" y="797605"/>
                </a:lnTo>
                <a:lnTo>
                  <a:pt x="3426" y="752414"/>
                </a:lnTo>
                <a:lnTo>
                  <a:pt x="8886" y="707532"/>
                </a:lnTo>
                <a:lnTo>
                  <a:pt x="16773" y="663069"/>
                </a:lnTo>
                <a:lnTo>
                  <a:pt x="27036" y="619134"/>
                </a:lnTo>
                <a:lnTo>
                  <a:pt x="39622" y="575837"/>
                </a:lnTo>
                <a:lnTo>
                  <a:pt x="54479" y="533289"/>
                </a:lnTo>
                <a:lnTo>
                  <a:pt x="71554" y="491599"/>
                </a:lnTo>
                <a:lnTo>
                  <a:pt x="90796" y="450876"/>
                </a:lnTo>
                <a:lnTo>
                  <a:pt x="112151" y="411231"/>
                </a:lnTo>
                <a:lnTo>
                  <a:pt x="135568" y="372774"/>
                </a:lnTo>
                <a:lnTo>
                  <a:pt x="160994" y="335614"/>
                </a:lnTo>
                <a:lnTo>
                  <a:pt x="188378" y="299860"/>
                </a:lnTo>
                <a:lnTo>
                  <a:pt x="217665" y="265624"/>
                </a:lnTo>
                <a:lnTo>
                  <a:pt x="248806" y="233014"/>
                </a:lnTo>
                <a:lnTo>
                  <a:pt x="281746" y="202141"/>
                </a:lnTo>
                <a:lnTo>
                  <a:pt x="316434" y="173113"/>
                </a:lnTo>
                <a:lnTo>
                  <a:pt x="352818" y="146042"/>
                </a:lnTo>
                <a:lnTo>
                  <a:pt x="390844" y="121037"/>
                </a:lnTo>
                <a:lnTo>
                  <a:pt x="430462" y="98207"/>
                </a:lnTo>
                <a:lnTo>
                  <a:pt x="471618" y="77663"/>
                </a:lnTo>
                <a:lnTo>
                  <a:pt x="514328" y="59488"/>
                </a:lnTo>
                <a:lnTo>
                  <a:pt x="561406" y="42158"/>
                </a:lnTo>
                <a:lnTo>
                  <a:pt x="608959" y="27824"/>
                </a:lnTo>
                <a:lnTo>
                  <a:pt x="656804" y="16477"/>
                </a:lnTo>
                <a:lnTo>
                  <a:pt x="704826" y="8080"/>
                </a:lnTo>
                <a:lnTo>
                  <a:pt x="752913" y="2600"/>
                </a:lnTo>
                <a:lnTo>
                  <a:pt x="800949" y="0"/>
                </a:lnTo>
                <a:lnTo>
                  <a:pt x="848821" y="245"/>
                </a:lnTo>
                <a:lnTo>
                  <a:pt x="896415" y="3300"/>
                </a:lnTo>
                <a:lnTo>
                  <a:pt x="943616" y="9129"/>
                </a:lnTo>
                <a:lnTo>
                  <a:pt x="990310" y="17698"/>
                </a:lnTo>
                <a:lnTo>
                  <a:pt x="1036384" y="28971"/>
                </a:lnTo>
                <a:lnTo>
                  <a:pt x="1081723" y="42913"/>
                </a:lnTo>
                <a:lnTo>
                  <a:pt x="1126270" y="59513"/>
                </a:lnTo>
                <a:lnTo>
                  <a:pt x="1169740" y="78662"/>
                </a:lnTo>
                <a:lnTo>
                  <a:pt x="1212190" y="100399"/>
                </a:lnTo>
                <a:lnTo>
                  <a:pt x="1253449" y="124663"/>
                </a:lnTo>
                <a:lnTo>
                  <a:pt x="1293402" y="151419"/>
                </a:lnTo>
                <a:lnTo>
                  <a:pt x="1331937" y="180633"/>
                </a:lnTo>
                <a:lnTo>
                  <a:pt x="1368937" y="212269"/>
                </a:lnTo>
                <a:lnTo>
                  <a:pt x="1404291" y="246291"/>
                </a:lnTo>
                <a:lnTo>
                  <a:pt x="1437882" y="282664"/>
                </a:lnTo>
                <a:lnTo>
                  <a:pt x="1465197" y="314544"/>
                </a:lnTo>
                <a:lnTo>
                  <a:pt x="1492801" y="349434"/>
                </a:lnTo>
                <a:lnTo>
                  <a:pt x="1520301" y="387009"/>
                </a:lnTo>
                <a:lnTo>
                  <a:pt x="1547302" y="426942"/>
                </a:lnTo>
                <a:lnTo>
                  <a:pt x="1573411" y="468907"/>
                </a:lnTo>
                <a:lnTo>
                  <a:pt x="1598233" y="512576"/>
                </a:lnTo>
                <a:lnTo>
                  <a:pt x="1621376" y="557624"/>
                </a:lnTo>
                <a:lnTo>
                  <a:pt x="1642445" y="603725"/>
                </a:lnTo>
                <a:lnTo>
                  <a:pt x="1661046" y="650550"/>
                </a:lnTo>
                <a:lnTo>
                  <a:pt x="1676786" y="697775"/>
                </a:lnTo>
                <a:lnTo>
                  <a:pt x="1689271" y="745072"/>
                </a:lnTo>
                <a:lnTo>
                  <a:pt x="1698107" y="792114"/>
                </a:lnTo>
                <a:lnTo>
                  <a:pt x="1702899" y="838577"/>
                </a:lnTo>
                <a:lnTo>
                  <a:pt x="1703255" y="884132"/>
                </a:lnTo>
                <a:lnTo>
                  <a:pt x="1698781" y="928453"/>
                </a:lnTo>
                <a:lnTo>
                  <a:pt x="1689082" y="971215"/>
                </a:lnTo>
                <a:lnTo>
                  <a:pt x="1630170" y="1125582"/>
                </a:lnTo>
                <a:lnTo>
                  <a:pt x="1604508" y="1175723"/>
                </a:lnTo>
                <a:lnTo>
                  <a:pt x="1577976" y="1221206"/>
                </a:lnTo>
                <a:lnTo>
                  <a:pt x="1550429" y="1262443"/>
                </a:lnTo>
                <a:lnTo>
                  <a:pt x="1521715" y="1299854"/>
                </a:lnTo>
                <a:lnTo>
                  <a:pt x="1491684" y="1333860"/>
                </a:lnTo>
                <a:lnTo>
                  <a:pt x="1460185" y="1364882"/>
                </a:lnTo>
                <a:lnTo>
                  <a:pt x="1427067" y="1393341"/>
                </a:lnTo>
                <a:lnTo>
                  <a:pt x="1392180" y="1419657"/>
                </a:lnTo>
                <a:lnTo>
                  <a:pt x="1355372" y="1444252"/>
                </a:lnTo>
                <a:lnTo>
                  <a:pt x="1316494" y="1467545"/>
                </a:lnTo>
                <a:lnTo>
                  <a:pt x="1275395" y="1489958"/>
                </a:lnTo>
                <a:lnTo>
                  <a:pt x="1231923" y="1511912"/>
                </a:lnTo>
                <a:lnTo>
                  <a:pt x="1185929" y="1533826"/>
                </a:lnTo>
                <a:lnTo>
                  <a:pt x="1085768" y="1579222"/>
                </a:lnTo>
                <a:lnTo>
                  <a:pt x="1048100" y="1593308"/>
                </a:lnTo>
                <a:lnTo>
                  <a:pt x="1008714" y="1604165"/>
                </a:lnTo>
                <a:lnTo>
                  <a:pt x="967812" y="1611892"/>
                </a:lnTo>
                <a:lnTo>
                  <a:pt x="925595" y="1616587"/>
                </a:lnTo>
                <a:lnTo>
                  <a:pt x="882263" y="1618349"/>
                </a:lnTo>
                <a:close/>
              </a:path>
            </a:pathLst>
          </a:custGeom>
          <a:solidFill>
            <a:schemeClr val="accent5">
              <a:lumMod val="40000"/>
              <a:lumOff val="60000"/>
              <a:alpha val="84704"/>
            </a:schemeClr>
          </a:solidFill>
        </p:spPr>
        <p:txBody>
          <a:bodyPr wrap="square" lIns="0" tIns="0" rIns="0" bIns="0" rtlCol="0"/>
          <a:lstStyle/>
          <a:p>
            <a:endParaRPr/>
          </a:p>
        </p:txBody>
      </p:sp>
      <p:sp>
        <p:nvSpPr>
          <p:cNvPr id="3" name="object 3"/>
          <p:cNvSpPr txBox="1"/>
          <p:nvPr/>
        </p:nvSpPr>
        <p:spPr>
          <a:xfrm>
            <a:off x="10262764" y="728942"/>
            <a:ext cx="928369" cy="534670"/>
          </a:xfrm>
          <a:prstGeom prst="rect">
            <a:avLst/>
          </a:prstGeom>
        </p:spPr>
        <p:txBody>
          <a:bodyPr vert="horz" wrap="square" lIns="0" tIns="11430" rIns="0" bIns="0" rtlCol="0">
            <a:spAutoFit/>
          </a:bodyPr>
          <a:lstStyle/>
          <a:p>
            <a:pPr marL="12700" marR="5080" indent="155575">
              <a:lnSpc>
                <a:spcPct val="107700"/>
              </a:lnSpc>
              <a:spcBef>
                <a:spcPts val="90"/>
              </a:spcBef>
            </a:pPr>
            <a:r>
              <a:rPr sz="1550" b="0" spc="60" dirty="0">
                <a:cs typeface="HelveticaNeueLT Pro 45 Lt"/>
              </a:rPr>
              <a:t>Timely  approval</a:t>
            </a:r>
            <a:r>
              <a:rPr sz="1550" b="0" spc="70" dirty="0">
                <a:cs typeface="HelveticaNeueLT Pro 45 Lt"/>
              </a:rPr>
              <a:t>s</a:t>
            </a:r>
            <a:endParaRPr sz="1550" dirty="0">
              <a:cs typeface="HelveticaNeueLT Pro 45 Lt"/>
            </a:endParaRPr>
          </a:p>
        </p:txBody>
      </p:sp>
      <p:sp>
        <p:nvSpPr>
          <p:cNvPr id="4" name="object 4"/>
          <p:cNvSpPr txBox="1"/>
          <p:nvPr/>
        </p:nvSpPr>
        <p:spPr>
          <a:xfrm>
            <a:off x="6458177" y="623150"/>
            <a:ext cx="1148080" cy="534670"/>
          </a:xfrm>
          <a:prstGeom prst="rect">
            <a:avLst/>
          </a:prstGeom>
        </p:spPr>
        <p:txBody>
          <a:bodyPr vert="horz" wrap="square" lIns="0" tIns="11430" rIns="0" bIns="0" rtlCol="0">
            <a:spAutoFit/>
          </a:bodyPr>
          <a:lstStyle/>
          <a:p>
            <a:pPr marL="12700" marR="5080" indent="187325">
              <a:lnSpc>
                <a:spcPct val="107700"/>
              </a:lnSpc>
              <a:spcBef>
                <a:spcPts val="90"/>
              </a:spcBef>
            </a:pPr>
            <a:r>
              <a:rPr sz="1550" b="0" spc="50" dirty="0">
                <a:cs typeface="HelveticaNeueLT Pro 45 Lt"/>
              </a:rPr>
              <a:t>Flexible  </a:t>
            </a:r>
            <a:r>
              <a:rPr sz="1550" b="0" spc="55" dirty="0">
                <a:cs typeface="HelveticaNeueLT Pro 45 Lt"/>
              </a:rPr>
              <a:t>volunteering</a:t>
            </a:r>
            <a:endParaRPr sz="1550" dirty="0">
              <a:cs typeface="HelveticaNeueLT Pro 45 Lt"/>
            </a:endParaRPr>
          </a:p>
        </p:txBody>
      </p:sp>
      <p:sp>
        <p:nvSpPr>
          <p:cNvPr id="6" name="object 6"/>
          <p:cNvSpPr txBox="1"/>
          <p:nvPr/>
        </p:nvSpPr>
        <p:spPr>
          <a:xfrm>
            <a:off x="12303304" y="1456190"/>
            <a:ext cx="1155700" cy="789305"/>
          </a:xfrm>
          <a:prstGeom prst="rect">
            <a:avLst/>
          </a:prstGeom>
        </p:spPr>
        <p:txBody>
          <a:bodyPr vert="horz" wrap="square" lIns="0" tIns="11430" rIns="0" bIns="0" rtlCol="0">
            <a:spAutoFit/>
          </a:bodyPr>
          <a:lstStyle/>
          <a:p>
            <a:pPr marL="12700" marR="5080" algn="ctr">
              <a:lnSpc>
                <a:spcPct val="107700"/>
              </a:lnSpc>
              <a:spcBef>
                <a:spcPts val="90"/>
              </a:spcBef>
            </a:pPr>
            <a:r>
              <a:rPr sz="1550" b="0" spc="55" dirty="0">
                <a:cs typeface="HelveticaNeueLT Pro 45 Lt"/>
              </a:rPr>
              <a:t>Financial  </a:t>
            </a:r>
            <a:r>
              <a:rPr sz="1550" b="0" spc="65" dirty="0">
                <a:cs typeface="HelveticaNeueLT Pro 45 Lt"/>
              </a:rPr>
              <a:t>support</a:t>
            </a:r>
            <a:r>
              <a:rPr sz="1550" b="0" spc="-45" dirty="0">
                <a:cs typeface="HelveticaNeueLT Pro 45 Lt"/>
              </a:rPr>
              <a:t> </a:t>
            </a:r>
            <a:r>
              <a:rPr sz="1550" b="0" spc="75" dirty="0">
                <a:cs typeface="HelveticaNeueLT Pro 45 Lt"/>
              </a:rPr>
              <a:t>and  </a:t>
            </a:r>
            <a:r>
              <a:rPr sz="1550" b="0" spc="70" dirty="0">
                <a:cs typeface="HelveticaNeueLT Pro 45 Lt"/>
              </a:rPr>
              <a:t>system</a:t>
            </a:r>
            <a:endParaRPr sz="1550" dirty="0">
              <a:cs typeface="HelveticaNeueLT Pro 45 Lt"/>
            </a:endParaRPr>
          </a:p>
        </p:txBody>
      </p:sp>
      <p:sp>
        <p:nvSpPr>
          <p:cNvPr id="7" name="object 7"/>
          <p:cNvSpPr/>
          <p:nvPr/>
        </p:nvSpPr>
        <p:spPr>
          <a:xfrm>
            <a:off x="11234570" y="3344192"/>
            <a:ext cx="2274570" cy="1219200"/>
          </a:xfrm>
          <a:custGeom>
            <a:avLst/>
            <a:gdLst/>
            <a:ahLst/>
            <a:cxnLst/>
            <a:rect l="l" t="t" r="r" b="b"/>
            <a:pathLst>
              <a:path w="2274569" h="1219200">
                <a:moveTo>
                  <a:pt x="447466" y="1024435"/>
                </a:moveTo>
                <a:lnTo>
                  <a:pt x="403809" y="1022468"/>
                </a:lnTo>
                <a:lnTo>
                  <a:pt x="355439" y="1016448"/>
                </a:lnTo>
                <a:lnTo>
                  <a:pt x="304411" y="1006191"/>
                </a:lnTo>
                <a:lnTo>
                  <a:pt x="252778" y="991516"/>
                </a:lnTo>
                <a:lnTo>
                  <a:pt x="202597" y="972242"/>
                </a:lnTo>
                <a:lnTo>
                  <a:pt x="155920" y="948185"/>
                </a:lnTo>
                <a:lnTo>
                  <a:pt x="114803" y="919165"/>
                </a:lnTo>
                <a:lnTo>
                  <a:pt x="81301" y="884999"/>
                </a:lnTo>
                <a:lnTo>
                  <a:pt x="58670" y="851346"/>
                </a:lnTo>
                <a:lnTo>
                  <a:pt x="40125" y="810380"/>
                </a:lnTo>
                <a:lnTo>
                  <a:pt x="25416" y="763772"/>
                </a:lnTo>
                <a:lnTo>
                  <a:pt x="14297" y="713199"/>
                </a:lnTo>
                <a:lnTo>
                  <a:pt x="6520" y="660331"/>
                </a:lnTo>
                <a:lnTo>
                  <a:pt x="1837" y="606844"/>
                </a:lnTo>
                <a:lnTo>
                  <a:pt x="0" y="554411"/>
                </a:lnTo>
                <a:lnTo>
                  <a:pt x="761" y="504704"/>
                </a:lnTo>
                <a:lnTo>
                  <a:pt x="3873" y="459399"/>
                </a:lnTo>
                <a:lnTo>
                  <a:pt x="9088" y="420167"/>
                </a:lnTo>
                <a:lnTo>
                  <a:pt x="22718" y="369597"/>
                </a:lnTo>
                <a:lnTo>
                  <a:pt x="43660" y="322597"/>
                </a:lnTo>
                <a:lnTo>
                  <a:pt x="71009" y="279350"/>
                </a:lnTo>
                <a:lnTo>
                  <a:pt x="103859" y="240038"/>
                </a:lnTo>
                <a:lnTo>
                  <a:pt x="141303" y="204840"/>
                </a:lnTo>
                <a:lnTo>
                  <a:pt x="182436" y="173940"/>
                </a:lnTo>
                <a:lnTo>
                  <a:pt x="226350" y="147519"/>
                </a:lnTo>
                <a:lnTo>
                  <a:pt x="272141" y="125759"/>
                </a:lnTo>
                <a:lnTo>
                  <a:pt x="318229" y="106780"/>
                </a:lnTo>
                <a:lnTo>
                  <a:pt x="365503" y="90366"/>
                </a:lnTo>
                <a:lnTo>
                  <a:pt x="413821" y="76296"/>
                </a:lnTo>
                <a:lnTo>
                  <a:pt x="463037" y="64353"/>
                </a:lnTo>
                <a:lnTo>
                  <a:pt x="513009" y="54315"/>
                </a:lnTo>
                <a:lnTo>
                  <a:pt x="563593" y="45964"/>
                </a:lnTo>
                <a:lnTo>
                  <a:pt x="614645" y="39081"/>
                </a:lnTo>
                <a:lnTo>
                  <a:pt x="666022" y="33446"/>
                </a:lnTo>
                <a:lnTo>
                  <a:pt x="717580" y="28839"/>
                </a:lnTo>
                <a:lnTo>
                  <a:pt x="769175" y="25042"/>
                </a:lnTo>
                <a:lnTo>
                  <a:pt x="1022689" y="10518"/>
                </a:lnTo>
                <a:lnTo>
                  <a:pt x="1122757" y="2759"/>
                </a:lnTo>
                <a:lnTo>
                  <a:pt x="1168994" y="0"/>
                </a:lnTo>
                <a:lnTo>
                  <a:pt x="1385672" y="0"/>
                </a:lnTo>
                <a:lnTo>
                  <a:pt x="1432607" y="2974"/>
                </a:lnTo>
                <a:lnTo>
                  <a:pt x="1484364" y="7651"/>
                </a:lnTo>
                <a:lnTo>
                  <a:pt x="1536079" y="13767"/>
                </a:lnTo>
                <a:lnTo>
                  <a:pt x="1587723" y="21364"/>
                </a:lnTo>
                <a:lnTo>
                  <a:pt x="1639268" y="30484"/>
                </a:lnTo>
                <a:lnTo>
                  <a:pt x="1690687" y="41170"/>
                </a:lnTo>
                <a:lnTo>
                  <a:pt x="1741950" y="53463"/>
                </a:lnTo>
                <a:lnTo>
                  <a:pt x="1792390" y="66715"/>
                </a:lnTo>
                <a:lnTo>
                  <a:pt x="1842204" y="81388"/>
                </a:lnTo>
                <a:lnTo>
                  <a:pt x="1891020" y="97879"/>
                </a:lnTo>
                <a:lnTo>
                  <a:pt x="1938465" y="116582"/>
                </a:lnTo>
                <a:lnTo>
                  <a:pt x="1984167" y="137894"/>
                </a:lnTo>
                <a:lnTo>
                  <a:pt x="2027753" y="162209"/>
                </a:lnTo>
                <a:lnTo>
                  <a:pt x="2068853" y="189924"/>
                </a:lnTo>
                <a:lnTo>
                  <a:pt x="2107092" y="221434"/>
                </a:lnTo>
                <a:lnTo>
                  <a:pt x="2142100" y="257135"/>
                </a:lnTo>
                <a:lnTo>
                  <a:pt x="2173504" y="297423"/>
                </a:lnTo>
                <a:lnTo>
                  <a:pt x="2200930" y="342692"/>
                </a:lnTo>
                <a:lnTo>
                  <a:pt x="2220524" y="382260"/>
                </a:lnTo>
                <a:lnTo>
                  <a:pt x="2237753" y="425521"/>
                </a:lnTo>
                <a:lnTo>
                  <a:pt x="2252186" y="471651"/>
                </a:lnTo>
                <a:lnTo>
                  <a:pt x="2263395" y="519825"/>
                </a:lnTo>
                <a:lnTo>
                  <a:pt x="2270950" y="569218"/>
                </a:lnTo>
                <a:lnTo>
                  <a:pt x="2274421" y="619005"/>
                </a:lnTo>
                <a:lnTo>
                  <a:pt x="2273379" y="668363"/>
                </a:lnTo>
                <a:lnTo>
                  <a:pt x="2267393" y="716465"/>
                </a:lnTo>
                <a:lnTo>
                  <a:pt x="2256035" y="762487"/>
                </a:lnTo>
                <a:lnTo>
                  <a:pt x="2238875" y="805605"/>
                </a:lnTo>
                <a:lnTo>
                  <a:pt x="2215483" y="844994"/>
                </a:lnTo>
                <a:lnTo>
                  <a:pt x="2185430" y="879829"/>
                </a:lnTo>
                <a:lnTo>
                  <a:pt x="2150590" y="907724"/>
                </a:lnTo>
                <a:lnTo>
                  <a:pt x="2110849" y="929862"/>
                </a:lnTo>
                <a:lnTo>
                  <a:pt x="2066980" y="946906"/>
                </a:lnTo>
                <a:lnTo>
                  <a:pt x="2019759" y="959520"/>
                </a:lnTo>
                <a:lnTo>
                  <a:pt x="1969961" y="968367"/>
                </a:lnTo>
                <a:lnTo>
                  <a:pt x="1918360" y="974111"/>
                </a:lnTo>
                <a:lnTo>
                  <a:pt x="1865731" y="977414"/>
                </a:lnTo>
                <a:lnTo>
                  <a:pt x="1812849" y="978941"/>
                </a:lnTo>
                <a:lnTo>
                  <a:pt x="1300127" y="979138"/>
                </a:lnTo>
                <a:lnTo>
                  <a:pt x="1246975" y="981778"/>
                </a:lnTo>
                <a:lnTo>
                  <a:pt x="1195269" y="988310"/>
                </a:lnTo>
                <a:lnTo>
                  <a:pt x="1150208" y="1002280"/>
                </a:lnTo>
                <a:lnTo>
                  <a:pt x="1140294" y="1008957"/>
                </a:lnTo>
                <a:lnTo>
                  <a:pt x="901257" y="1008962"/>
                </a:lnTo>
                <a:lnTo>
                  <a:pt x="851276" y="1013564"/>
                </a:lnTo>
                <a:lnTo>
                  <a:pt x="800946" y="1017153"/>
                </a:lnTo>
                <a:lnTo>
                  <a:pt x="750404" y="1019849"/>
                </a:lnTo>
                <a:lnTo>
                  <a:pt x="699735" y="1021781"/>
                </a:lnTo>
                <a:lnTo>
                  <a:pt x="649024" y="1023076"/>
                </a:lnTo>
                <a:lnTo>
                  <a:pt x="447466" y="1024435"/>
                </a:lnTo>
                <a:close/>
              </a:path>
              <a:path w="2274569" h="1219200">
                <a:moveTo>
                  <a:pt x="1518159" y="983965"/>
                </a:moveTo>
                <a:lnTo>
                  <a:pt x="1463742" y="982804"/>
                </a:lnTo>
                <a:lnTo>
                  <a:pt x="1354274" y="979213"/>
                </a:lnTo>
                <a:lnTo>
                  <a:pt x="1300127" y="979138"/>
                </a:lnTo>
                <a:lnTo>
                  <a:pt x="1787915" y="979138"/>
                </a:lnTo>
                <a:lnTo>
                  <a:pt x="1709425" y="979317"/>
                </a:lnTo>
                <a:lnTo>
                  <a:pt x="1660433" y="979492"/>
                </a:lnTo>
                <a:lnTo>
                  <a:pt x="1614288" y="980544"/>
                </a:lnTo>
                <a:lnTo>
                  <a:pt x="1571764" y="983136"/>
                </a:lnTo>
                <a:lnTo>
                  <a:pt x="1518159" y="983965"/>
                </a:lnTo>
                <a:close/>
              </a:path>
              <a:path w="2274569" h="1219200">
                <a:moveTo>
                  <a:pt x="1760489" y="979354"/>
                </a:moveTo>
                <a:lnTo>
                  <a:pt x="1709425" y="979317"/>
                </a:lnTo>
                <a:lnTo>
                  <a:pt x="1765230" y="979317"/>
                </a:lnTo>
                <a:lnTo>
                  <a:pt x="1760489" y="979354"/>
                </a:lnTo>
                <a:close/>
              </a:path>
              <a:path w="2274569" h="1219200">
                <a:moveTo>
                  <a:pt x="1056208" y="1219200"/>
                </a:moveTo>
                <a:lnTo>
                  <a:pt x="1046949" y="1219200"/>
                </a:lnTo>
                <a:lnTo>
                  <a:pt x="1015377" y="1195885"/>
                </a:lnTo>
                <a:lnTo>
                  <a:pt x="980939" y="1156961"/>
                </a:lnTo>
                <a:lnTo>
                  <a:pt x="953920" y="1111343"/>
                </a:lnTo>
                <a:lnTo>
                  <a:pt x="935559" y="1061265"/>
                </a:lnTo>
                <a:lnTo>
                  <a:pt x="927096" y="1008957"/>
                </a:lnTo>
                <a:lnTo>
                  <a:pt x="1140294" y="1008957"/>
                </a:lnTo>
                <a:lnTo>
                  <a:pt x="1115788" y="1025463"/>
                </a:lnTo>
                <a:lnTo>
                  <a:pt x="1090657" y="1056326"/>
                </a:lnTo>
                <a:lnTo>
                  <a:pt x="1073464" y="1093334"/>
                </a:lnTo>
                <a:lnTo>
                  <a:pt x="1062856" y="1134952"/>
                </a:lnTo>
                <a:lnTo>
                  <a:pt x="1057483" y="1179644"/>
                </a:lnTo>
                <a:lnTo>
                  <a:pt x="1056208" y="1219200"/>
                </a:lnTo>
                <a:close/>
              </a:path>
            </a:pathLst>
          </a:custGeom>
          <a:solidFill>
            <a:schemeClr val="accent5">
              <a:lumMod val="40000"/>
              <a:lumOff val="60000"/>
              <a:alpha val="81959"/>
            </a:schemeClr>
          </a:solidFill>
        </p:spPr>
        <p:txBody>
          <a:bodyPr wrap="square" lIns="0" tIns="0" rIns="0" bIns="0" rtlCol="0"/>
          <a:lstStyle/>
          <a:p>
            <a:endParaRPr/>
          </a:p>
        </p:txBody>
      </p:sp>
      <p:sp>
        <p:nvSpPr>
          <p:cNvPr id="8" name="object 8"/>
          <p:cNvSpPr/>
          <p:nvPr/>
        </p:nvSpPr>
        <p:spPr>
          <a:xfrm>
            <a:off x="11729951" y="4406332"/>
            <a:ext cx="393065" cy="27940"/>
          </a:xfrm>
          <a:custGeom>
            <a:avLst/>
            <a:gdLst/>
            <a:ahLst/>
            <a:cxnLst/>
            <a:rect l="l" t="t" r="r" b="b"/>
            <a:pathLst>
              <a:path w="393065" h="27939">
                <a:moveTo>
                  <a:pt x="158929" y="27443"/>
                </a:moveTo>
                <a:lnTo>
                  <a:pt x="114311" y="25755"/>
                </a:lnTo>
                <a:lnTo>
                  <a:pt x="73853" y="21298"/>
                </a:lnTo>
                <a:lnTo>
                  <a:pt x="54806" y="17833"/>
                </a:lnTo>
                <a:lnTo>
                  <a:pt x="50423" y="17094"/>
                </a:lnTo>
                <a:lnTo>
                  <a:pt x="15685" y="6884"/>
                </a:lnTo>
                <a:lnTo>
                  <a:pt x="10518" y="5128"/>
                </a:lnTo>
                <a:lnTo>
                  <a:pt x="6689" y="3095"/>
                </a:lnTo>
                <a:lnTo>
                  <a:pt x="4013" y="1940"/>
                </a:lnTo>
                <a:lnTo>
                  <a:pt x="1384" y="692"/>
                </a:lnTo>
                <a:lnTo>
                  <a:pt x="0" y="0"/>
                </a:lnTo>
                <a:lnTo>
                  <a:pt x="7196" y="1524"/>
                </a:lnTo>
                <a:lnTo>
                  <a:pt x="11348" y="2494"/>
                </a:lnTo>
                <a:lnTo>
                  <a:pt x="16654" y="3326"/>
                </a:lnTo>
                <a:lnTo>
                  <a:pt x="21913" y="4389"/>
                </a:lnTo>
                <a:lnTo>
                  <a:pt x="28464" y="5082"/>
                </a:lnTo>
                <a:lnTo>
                  <a:pt x="35845" y="6144"/>
                </a:lnTo>
                <a:lnTo>
                  <a:pt x="90375" y="9609"/>
                </a:lnTo>
                <a:lnTo>
                  <a:pt x="347611" y="10025"/>
                </a:lnTo>
                <a:lnTo>
                  <a:pt x="344877" y="10557"/>
                </a:lnTo>
                <a:lnTo>
                  <a:pt x="285807" y="19664"/>
                </a:lnTo>
                <a:lnTo>
                  <a:pt x="242154" y="24195"/>
                </a:lnTo>
                <a:lnTo>
                  <a:pt x="196066" y="26935"/>
                </a:lnTo>
                <a:lnTo>
                  <a:pt x="177446" y="27328"/>
                </a:lnTo>
                <a:lnTo>
                  <a:pt x="158929" y="27443"/>
                </a:lnTo>
                <a:close/>
              </a:path>
              <a:path w="393065" h="27939">
                <a:moveTo>
                  <a:pt x="347611" y="10025"/>
                </a:moveTo>
                <a:lnTo>
                  <a:pt x="123406" y="10025"/>
                </a:lnTo>
                <a:lnTo>
                  <a:pt x="140891" y="9887"/>
                </a:lnTo>
                <a:lnTo>
                  <a:pt x="146796" y="9702"/>
                </a:lnTo>
                <a:lnTo>
                  <a:pt x="158837" y="9609"/>
                </a:lnTo>
                <a:lnTo>
                  <a:pt x="167907" y="9409"/>
                </a:lnTo>
                <a:lnTo>
                  <a:pt x="195420" y="8454"/>
                </a:lnTo>
                <a:lnTo>
                  <a:pt x="213799" y="7883"/>
                </a:lnTo>
                <a:lnTo>
                  <a:pt x="330591" y="2356"/>
                </a:lnTo>
                <a:lnTo>
                  <a:pt x="392456" y="0"/>
                </a:lnTo>
                <a:lnTo>
                  <a:pt x="386459" y="1709"/>
                </a:lnTo>
                <a:lnTo>
                  <a:pt x="367075" y="6081"/>
                </a:lnTo>
                <a:lnTo>
                  <a:pt x="356643" y="8270"/>
                </a:lnTo>
                <a:lnTo>
                  <a:pt x="347611" y="10025"/>
                </a:lnTo>
                <a:close/>
              </a:path>
            </a:pathLst>
          </a:custGeom>
          <a:solidFill>
            <a:srgbClr val="F0F0F0">
              <a:alpha val="81959"/>
            </a:srgbClr>
          </a:solidFill>
        </p:spPr>
        <p:txBody>
          <a:bodyPr wrap="square" lIns="0" tIns="0" rIns="0" bIns="0" rtlCol="0"/>
          <a:lstStyle/>
          <a:p>
            <a:endParaRPr/>
          </a:p>
        </p:txBody>
      </p:sp>
      <p:sp>
        <p:nvSpPr>
          <p:cNvPr id="9" name="object 9"/>
          <p:cNvSpPr/>
          <p:nvPr/>
        </p:nvSpPr>
        <p:spPr>
          <a:xfrm>
            <a:off x="13134297" y="3378758"/>
            <a:ext cx="375285" cy="284480"/>
          </a:xfrm>
          <a:custGeom>
            <a:avLst/>
            <a:gdLst/>
            <a:ahLst/>
            <a:cxnLst/>
            <a:rect l="l" t="t" r="r" b="b"/>
            <a:pathLst>
              <a:path w="375284" h="284479">
                <a:moveTo>
                  <a:pt x="374879" y="284139"/>
                </a:moveTo>
                <a:lnTo>
                  <a:pt x="371788" y="276863"/>
                </a:lnTo>
                <a:lnTo>
                  <a:pt x="366806" y="264213"/>
                </a:lnTo>
                <a:lnTo>
                  <a:pt x="364268" y="257897"/>
                </a:lnTo>
                <a:lnTo>
                  <a:pt x="360439" y="250532"/>
                </a:lnTo>
                <a:lnTo>
                  <a:pt x="356610" y="241943"/>
                </a:lnTo>
                <a:lnTo>
                  <a:pt x="354580" y="237684"/>
                </a:lnTo>
                <a:lnTo>
                  <a:pt x="352043" y="233350"/>
                </a:lnTo>
                <a:lnTo>
                  <a:pt x="349552" y="228698"/>
                </a:lnTo>
                <a:lnTo>
                  <a:pt x="348352" y="226369"/>
                </a:lnTo>
                <a:lnTo>
                  <a:pt x="345769" y="221550"/>
                </a:lnTo>
                <a:lnTo>
                  <a:pt x="344523" y="219097"/>
                </a:lnTo>
                <a:lnTo>
                  <a:pt x="342862" y="216750"/>
                </a:lnTo>
                <a:lnTo>
                  <a:pt x="341432" y="214278"/>
                </a:lnTo>
                <a:lnTo>
                  <a:pt x="338217" y="209261"/>
                </a:lnTo>
                <a:lnTo>
                  <a:pt x="335435" y="204151"/>
                </a:lnTo>
                <a:lnTo>
                  <a:pt x="331836" y="199082"/>
                </a:lnTo>
                <a:lnTo>
                  <a:pt x="328284" y="194010"/>
                </a:lnTo>
                <a:lnTo>
                  <a:pt x="320903" y="183360"/>
                </a:lnTo>
                <a:lnTo>
                  <a:pt x="312599" y="172928"/>
                </a:lnTo>
                <a:lnTo>
                  <a:pt x="308355" y="167513"/>
                </a:lnTo>
                <a:lnTo>
                  <a:pt x="303695" y="162426"/>
                </a:lnTo>
                <a:lnTo>
                  <a:pt x="299220" y="157012"/>
                </a:lnTo>
                <a:lnTo>
                  <a:pt x="294422" y="151708"/>
                </a:lnTo>
                <a:lnTo>
                  <a:pt x="289394" y="146653"/>
                </a:lnTo>
                <a:lnTo>
                  <a:pt x="284458" y="141331"/>
                </a:lnTo>
                <a:lnTo>
                  <a:pt x="279106" y="136276"/>
                </a:lnTo>
                <a:lnTo>
                  <a:pt x="273662" y="131296"/>
                </a:lnTo>
                <a:lnTo>
                  <a:pt x="270894" y="128806"/>
                </a:lnTo>
                <a:lnTo>
                  <a:pt x="268219" y="126241"/>
                </a:lnTo>
                <a:lnTo>
                  <a:pt x="265497" y="123696"/>
                </a:lnTo>
                <a:lnTo>
                  <a:pt x="262544" y="121330"/>
                </a:lnTo>
                <a:lnTo>
                  <a:pt x="256824" y="116511"/>
                </a:lnTo>
                <a:lnTo>
                  <a:pt x="251149" y="111512"/>
                </a:lnTo>
                <a:lnTo>
                  <a:pt x="245014" y="107059"/>
                </a:lnTo>
                <a:lnTo>
                  <a:pt x="235925" y="100161"/>
                </a:lnTo>
                <a:lnTo>
                  <a:pt x="197670" y="75146"/>
                </a:lnTo>
                <a:lnTo>
                  <a:pt x="158232" y="53947"/>
                </a:lnTo>
                <a:lnTo>
                  <a:pt x="119475" y="36794"/>
                </a:lnTo>
                <a:lnTo>
                  <a:pt x="83333" y="23283"/>
                </a:lnTo>
                <a:lnTo>
                  <a:pt x="35522" y="8572"/>
                </a:lnTo>
                <a:lnTo>
                  <a:pt x="14254" y="3248"/>
                </a:lnTo>
                <a:lnTo>
                  <a:pt x="9088" y="1894"/>
                </a:lnTo>
                <a:lnTo>
                  <a:pt x="1891" y="414"/>
                </a:lnTo>
                <a:lnTo>
                  <a:pt x="0" y="0"/>
                </a:lnTo>
                <a:lnTo>
                  <a:pt x="5628" y="162"/>
                </a:lnTo>
                <a:lnTo>
                  <a:pt x="53399" y="5446"/>
                </a:lnTo>
                <a:lnTo>
                  <a:pt x="95645" y="14605"/>
                </a:lnTo>
                <a:lnTo>
                  <a:pt x="134455" y="26626"/>
                </a:lnTo>
                <a:lnTo>
                  <a:pt x="175583" y="43513"/>
                </a:lnTo>
                <a:lnTo>
                  <a:pt x="182641" y="46544"/>
                </a:lnTo>
                <a:lnTo>
                  <a:pt x="189423" y="50263"/>
                </a:lnTo>
                <a:lnTo>
                  <a:pt x="196389" y="53816"/>
                </a:lnTo>
                <a:lnTo>
                  <a:pt x="206663" y="59574"/>
                </a:lnTo>
                <a:lnTo>
                  <a:pt x="246720" y="85363"/>
                </a:lnTo>
                <a:lnTo>
                  <a:pt x="256132" y="92709"/>
                </a:lnTo>
                <a:lnTo>
                  <a:pt x="262498" y="97472"/>
                </a:lnTo>
                <a:lnTo>
                  <a:pt x="268357" y="102780"/>
                </a:lnTo>
                <a:lnTo>
                  <a:pt x="274308" y="107904"/>
                </a:lnTo>
                <a:lnTo>
                  <a:pt x="280352" y="112940"/>
                </a:lnTo>
                <a:lnTo>
                  <a:pt x="285703" y="118678"/>
                </a:lnTo>
                <a:lnTo>
                  <a:pt x="291193" y="124038"/>
                </a:lnTo>
                <a:lnTo>
                  <a:pt x="296591" y="129582"/>
                </a:lnTo>
                <a:lnTo>
                  <a:pt x="301527" y="135371"/>
                </a:lnTo>
                <a:lnTo>
                  <a:pt x="306555" y="140878"/>
                </a:lnTo>
                <a:lnTo>
                  <a:pt x="332206" y="175529"/>
                </a:lnTo>
                <a:lnTo>
                  <a:pt x="348167" y="204151"/>
                </a:lnTo>
                <a:lnTo>
                  <a:pt x="350826" y="209404"/>
                </a:lnTo>
                <a:lnTo>
                  <a:pt x="353519" y="214546"/>
                </a:lnTo>
                <a:lnTo>
                  <a:pt x="355687" y="219818"/>
                </a:lnTo>
                <a:lnTo>
                  <a:pt x="359563" y="229940"/>
                </a:lnTo>
                <a:lnTo>
                  <a:pt x="361592" y="234634"/>
                </a:lnTo>
                <a:lnTo>
                  <a:pt x="363161" y="239199"/>
                </a:lnTo>
                <a:lnTo>
                  <a:pt x="366021" y="248402"/>
                </a:lnTo>
                <a:lnTo>
                  <a:pt x="368651" y="256326"/>
                </a:lnTo>
                <a:lnTo>
                  <a:pt x="370266" y="263021"/>
                </a:lnTo>
                <a:lnTo>
                  <a:pt x="373434" y="276863"/>
                </a:lnTo>
                <a:lnTo>
                  <a:pt x="374879" y="284139"/>
                </a:lnTo>
                <a:close/>
              </a:path>
            </a:pathLst>
          </a:custGeom>
          <a:solidFill>
            <a:srgbClr val="F0F0F0">
              <a:alpha val="81959"/>
            </a:srgbClr>
          </a:solidFill>
        </p:spPr>
        <p:txBody>
          <a:bodyPr wrap="square" lIns="0" tIns="0" rIns="0" bIns="0" rtlCol="0"/>
          <a:lstStyle/>
          <a:p>
            <a:endParaRPr/>
          </a:p>
        </p:txBody>
      </p:sp>
      <p:sp>
        <p:nvSpPr>
          <p:cNvPr id="10" name="object 10"/>
          <p:cNvSpPr/>
          <p:nvPr/>
        </p:nvSpPr>
        <p:spPr>
          <a:xfrm>
            <a:off x="11427311" y="3435536"/>
            <a:ext cx="440055" cy="151765"/>
          </a:xfrm>
          <a:custGeom>
            <a:avLst/>
            <a:gdLst/>
            <a:ahLst/>
            <a:cxnLst/>
            <a:rect l="l" t="t" r="r" b="b"/>
            <a:pathLst>
              <a:path w="440054" h="151764">
                <a:moveTo>
                  <a:pt x="0" y="151577"/>
                </a:moveTo>
                <a:lnTo>
                  <a:pt x="973" y="150006"/>
                </a:lnTo>
                <a:lnTo>
                  <a:pt x="3063" y="147174"/>
                </a:lnTo>
                <a:lnTo>
                  <a:pt x="4055" y="145714"/>
                </a:lnTo>
                <a:lnTo>
                  <a:pt x="5462" y="144088"/>
                </a:lnTo>
                <a:lnTo>
                  <a:pt x="9660" y="138908"/>
                </a:lnTo>
                <a:lnTo>
                  <a:pt x="12848" y="135517"/>
                </a:lnTo>
                <a:lnTo>
                  <a:pt x="17226" y="130606"/>
                </a:lnTo>
                <a:lnTo>
                  <a:pt x="23048" y="125159"/>
                </a:lnTo>
                <a:lnTo>
                  <a:pt x="29880" y="119019"/>
                </a:lnTo>
                <a:lnTo>
                  <a:pt x="41178" y="109765"/>
                </a:lnTo>
                <a:lnTo>
                  <a:pt x="45086" y="106369"/>
                </a:lnTo>
                <a:lnTo>
                  <a:pt x="49685" y="103574"/>
                </a:lnTo>
                <a:lnTo>
                  <a:pt x="54243" y="100215"/>
                </a:lnTo>
                <a:lnTo>
                  <a:pt x="61315" y="95242"/>
                </a:lnTo>
                <a:lnTo>
                  <a:pt x="111693" y="66613"/>
                </a:lnTo>
                <a:lnTo>
                  <a:pt x="118036" y="63776"/>
                </a:lnTo>
                <a:lnTo>
                  <a:pt x="147539" y="50784"/>
                </a:lnTo>
                <a:lnTo>
                  <a:pt x="154472" y="48419"/>
                </a:lnTo>
                <a:lnTo>
                  <a:pt x="161411" y="45873"/>
                </a:lnTo>
                <a:lnTo>
                  <a:pt x="168368" y="43420"/>
                </a:lnTo>
                <a:lnTo>
                  <a:pt x="175325" y="40694"/>
                </a:lnTo>
                <a:lnTo>
                  <a:pt x="182425" y="38402"/>
                </a:lnTo>
                <a:lnTo>
                  <a:pt x="203904" y="31869"/>
                </a:lnTo>
                <a:lnTo>
                  <a:pt x="211133" y="29869"/>
                </a:lnTo>
                <a:lnTo>
                  <a:pt x="218252" y="27485"/>
                </a:lnTo>
                <a:lnTo>
                  <a:pt x="225532" y="25858"/>
                </a:lnTo>
                <a:lnTo>
                  <a:pt x="261447" y="17376"/>
                </a:lnTo>
                <a:lnTo>
                  <a:pt x="268528" y="15971"/>
                </a:lnTo>
                <a:lnTo>
                  <a:pt x="296457" y="11240"/>
                </a:lnTo>
                <a:lnTo>
                  <a:pt x="303239" y="9979"/>
                </a:lnTo>
                <a:lnTo>
                  <a:pt x="319754" y="7489"/>
                </a:lnTo>
                <a:lnTo>
                  <a:pt x="373531" y="2016"/>
                </a:lnTo>
                <a:lnTo>
                  <a:pt x="432320" y="0"/>
                </a:lnTo>
                <a:lnTo>
                  <a:pt x="439747" y="50"/>
                </a:lnTo>
                <a:lnTo>
                  <a:pt x="432412" y="1603"/>
                </a:lnTo>
                <a:lnTo>
                  <a:pt x="405470" y="6569"/>
                </a:lnTo>
                <a:lnTo>
                  <a:pt x="382409" y="10374"/>
                </a:lnTo>
                <a:lnTo>
                  <a:pt x="374749" y="11731"/>
                </a:lnTo>
                <a:lnTo>
                  <a:pt x="340866" y="18368"/>
                </a:lnTo>
                <a:lnTo>
                  <a:pt x="322153" y="21783"/>
                </a:lnTo>
                <a:lnTo>
                  <a:pt x="312558" y="23983"/>
                </a:lnTo>
                <a:lnTo>
                  <a:pt x="306099" y="25535"/>
                </a:lnTo>
                <a:lnTo>
                  <a:pt x="299456" y="26852"/>
                </a:lnTo>
                <a:lnTo>
                  <a:pt x="272145" y="32770"/>
                </a:lnTo>
                <a:lnTo>
                  <a:pt x="265285" y="34540"/>
                </a:lnTo>
                <a:lnTo>
                  <a:pt x="258365" y="36420"/>
                </a:lnTo>
                <a:lnTo>
                  <a:pt x="230164" y="43420"/>
                </a:lnTo>
                <a:lnTo>
                  <a:pt x="223045" y="45115"/>
                </a:lnTo>
                <a:lnTo>
                  <a:pt x="216125" y="47592"/>
                </a:lnTo>
                <a:lnTo>
                  <a:pt x="187975" y="55691"/>
                </a:lnTo>
                <a:lnTo>
                  <a:pt x="180999" y="57820"/>
                </a:lnTo>
                <a:lnTo>
                  <a:pt x="174190" y="60366"/>
                </a:lnTo>
                <a:lnTo>
                  <a:pt x="167358" y="62676"/>
                </a:lnTo>
                <a:lnTo>
                  <a:pt x="160604" y="65130"/>
                </a:lnTo>
                <a:lnTo>
                  <a:pt x="153716" y="67172"/>
                </a:lnTo>
                <a:lnTo>
                  <a:pt x="147105" y="69662"/>
                </a:lnTo>
                <a:lnTo>
                  <a:pt x="127660" y="77239"/>
                </a:lnTo>
                <a:lnTo>
                  <a:pt x="124472" y="78523"/>
                </a:lnTo>
                <a:lnTo>
                  <a:pt x="121261" y="79697"/>
                </a:lnTo>
                <a:lnTo>
                  <a:pt x="118161" y="80995"/>
                </a:lnTo>
                <a:lnTo>
                  <a:pt x="91311" y="92850"/>
                </a:lnTo>
                <a:lnTo>
                  <a:pt x="83046" y="97073"/>
                </a:lnTo>
                <a:lnTo>
                  <a:pt x="74961" y="101084"/>
                </a:lnTo>
                <a:lnTo>
                  <a:pt x="34134" y="124614"/>
                </a:lnTo>
                <a:lnTo>
                  <a:pt x="26849" y="129779"/>
                </a:lnTo>
                <a:lnTo>
                  <a:pt x="20294" y="134090"/>
                </a:lnTo>
                <a:lnTo>
                  <a:pt x="15316" y="138206"/>
                </a:lnTo>
                <a:lnTo>
                  <a:pt x="12742" y="140156"/>
                </a:lnTo>
                <a:lnTo>
                  <a:pt x="10523" y="141976"/>
                </a:lnTo>
                <a:lnTo>
                  <a:pt x="8631" y="143640"/>
                </a:lnTo>
                <a:lnTo>
                  <a:pt x="6721" y="145261"/>
                </a:lnTo>
                <a:lnTo>
                  <a:pt x="5028" y="146615"/>
                </a:lnTo>
                <a:lnTo>
                  <a:pt x="3819" y="147844"/>
                </a:lnTo>
                <a:lnTo>
                  <a:pt x="1277" y="150191"/>
                </a:lnTo>
                <a:lnTo>
                  <a:pt x="0" y="151577"/>
                </a:lnTo>
                <a:close/>
              </a:path>
            </a:pathLst>
          </a:custGeom>
          <a:solidFill>
            <a:srgbClr val="F0F0F0">
              <a:alpha val="81959"/>
            </a:srgbClr>
          </a:solidFill>
        </p:spPr>
        <p:txBody>
          <a:bodyPr wrap="square" lIns="0" tIns="0" rIns="0" bIns="0" rtlCol="0"/>
          <a:lstStyle/>
          <a:p>
            <a:endParaRPr/>
          </a:p>
        </p:txBody>
      </p:sp>
      <p:sp>
        <p:nvSpPr>
          <p:cNvPr id="11" name="object 11"/>
          <p:cNvSpPr txBox="1"/>
          <p:nvPr/>
        </p:nvSpPr>
        <p:spPr>
          <a:xfrm>
            <a:off x="11709681" y="3729728"/>
            <a:ext cx="1371600" cy="255839"/>
          </a:xfrm>
          <a:prstGeom prst="rect">
            <a:avLst/>
          </a:prstGeom>
        </p:spPr>
        <p:txBody>
          <a:bodyPr vert="horz" wrap="square" lIns="0" tIns="17145" rIns="0" bIns="0" rtlCol="0">
            <a:spAutoFit/>
          </a:bodyPr>
          <a:lstStyle/>
          <a:p>
            <a:pPr marL="12700">
              <a:lnSpc>
                <a:spcPct val="100000"/>
              </a:lnSpc>
              <a:spcBef>
                <a:spcPts val="135"/>
              </a:spcBef>
            </a:pPr>
            <a:r>
              <a:rPr sz="1550" b="0" spc="75" dirty="0">
                <a:cs typeface="HelveticaNeueLT Pro 45 Lt"/>
              </a:rPr>
              <a:t>OIC</a:t>
            </a:r>
            <a:r>
              <a:rPr sz="1550" b="0" spc="-30" dirty="0">
                <a:cs typeface="HelveticaNeueLT Pro 45 Lt"/>
              </a:rPr>
              <a:t> </a:t>
            </a:r>
            <a:r>
              <a:rPr sz="1550" b="0" spc="75" dirty="0">
                <a:cs typeface="HelveticaNeueLT Pro 45 Lt"/>
              </a:rPr>
              <a:t>workbook</a:t>
            </a:r>
            <a:endParaRPr sz="1550" dirty="0">
              <a:cs typeface="HelveticaNeueLT Pro 45 Lt"/>
            </a:endParaRPr>
          </a:p>
        </p:txBody>
      </p:sp>
      <p:sp>
        <p:nvSpPr>
          <p:cNvPr id="12" name="object 12"/>
          <p:cNvSpPr/>
          <p:nvPr/>
        </p:nvSpPr>
        <p:spPr>
          <a:xfrm>
            <a:off x="11846200" y="5116709"/>
            <a:ext cx="1899920" cy="1799589"/>
          </a:xfrm>
          <a:custGeom>
            <a:avLst/>
            <a:gdLst/>
            <a:ahLst/>
            <a:cxnLst/>
            <a:rect l="l" t="t" r="r" b="b"/>
            <a:pathLst>
              <a:path w="1899919" h="1799590">
                <a:moveTo>
                  <a:pt x="964290" y="1799264"/>
                </a:moveTo>
                <a:lnTo>
                  <a:pt x="919613" y="1797218"/>
                </a:lnTo>
                <a:lnTo>
                  <a:pt x="874346" y="1792734"/>
                </a:lnTo>
                <a:lnTo>
                  <a:pt x="828653" y="1785890"/>
                </a:lnTo>
                <a:lnTo>
                  <a:pt x="782697" y="1776766"/>
                </a:lnTo>
                <a:lnTo>
                  <a:pt x="736642" y="1765442"/>
                </a:lnTo>
                <a:lnTo>
                  <a:pt x="690650" y="1751997"/>
                </a:lnTo>
                <a:lnTo>
                  <a:pt x="644884" y="1736511"/>
                </a:lnTo>
                <a:lnTo>
                  <a:pt x="599508" y="1719063"/>
                </a:lnTo>
                <a:lnTo>
                  <a:pt x="554686" y="1699732"/>
                </a:lnTo>
                <a:lnTo>
                  <a:pt x="510580" y="1678599"/>
                </a:lnTo>
                <a:lnTo>
                  <a:pt x="467353" y="1655742"/>
                </a:lnTo>
                <a:lnTo>
                  <a:pt x="425169" y="1631241"/>
                </a:lnTo>
                <a:lnTo>
                  <a:pt x="384192" y="1605176"/>
                </a:lnTo>
                <a:lnTo>
                  <a:pt x="344583" y="1577627"/>
                </a:lnTo>
                <a:lnTo>
                  <a:pt x="306508" y="1548671"/>
                </a:lnTo>
                <a:lnTo>
                  <a:pt x="270127" y="1518390"/>
                </a:lnTo>
                <a:lnTo>
                  <a:pt x="235606" y="1486863"/>
                </a:lnTo>
                <a:lnTo>
                  <a:pt x="203108" y="1454168"/>
                </a:lnTo>
                <a:lnTo>
                  <a:pt x="172794" y="1420387"/>
                </a:lnTo>
                <a:lnTo>
                  <a:pt x="144829" y="1385597"/>
                </a:lnTo>
                <a:lnTo>
                  <a:pt x="119377" y="1349879"/>
                </a:lnTo>
                <a:lnTo>
                  <a:pt x="96599" y="1313312"/>
                </a:lnTo>
                <a:lnTo>
                  <a:pt x="76660" y="1275976"/>
                </a:lnTo>
                <a:lnTo>
                  <a:pt x="59722" y="1237950"/>
                </a:lnTo>
                <a:lnTo>
                  <a:pt x="43624" y="1193510"/>
                </a:lnTo>
                <a:lnTo>
                  <a:pt x="30120" y="1148643"/>
                </a:lnTo>
                <a:lnTo>
                  <a:pt x="19166" y="1103440"/>
                </a:lnTo>
                <a:lnTo>
                  <a:pt x="10720" y="1057990"/>
                </a:lnTo>
                <a:lnTo>
                  <a:pt x="4739" y="1012383"/>
                </a:lnTo>
                <a:lnTo>
                  <a:pt x="1180" y="966710"/>
                </a:lnTo>
                <a:lnTo>
                  <a:pt x="0" y="921060"/>
                </a:lnTo>
                <a:lnTo>
                  <a:pt x="1155" y="875523"/>
                </a:lnTo>
                <a:lnTo>
                  <a:pt x="4603" y="830189"/>
                </a:lnTo>
                <a:lnTo>
                  <a:pt x="10301" y="785148"/>
                </a:lnTo>
                <a:lnTo>
                  <a:pt x="18206" y="740491"/>
                </a:lnTo>
                <a:lnTo>
                  <a:pt x="28275" y="696306"/>
                </a:lnTo>
                <a:lnTo>
                  <a:pt x="40465" y="652684"/>
                </a:lnTo>
                <a:lnTo>
                  <a:pt x="54733" y="609715"/>
                </a:lnTo>
                <a:lnTo>
                  <a:pt x="71036" y="567489"/>
                </a:lnTo>
                <a:lnTo>
                  <a:pt x="89331" y="526096"/>
                </a:lnTo>
                <a:lnTo>
                  <a:pt x="109575" y="485626"/>
                </a:lnTo>
                <a:lnTo>
                  <a:pt x="131725" y="446168"/>
                </a:lnTo>
                <a:lnTo>
                  <a:pt x="155738" y="407813"/>
                </a:lnTo>
                <a:lnTo>
                  <a:pt x="181572" y="370650"/>
                </a:lnTo>
                <a:lnTo>
                  <a:pt x="209182" y="334771"/>
                </a:lnTo>
                <a:lnTo>
                  <a:pt x="238527" y="300263"/>
                </a:lnTo>
                <a:lnTo>
                  <a:pt x="269563" y="267218"/>
                </a:lnTo>
                <a:lnTo>
                  <a:pt x="302247" y="235726"/>
                </a:lnTo>
                <a:lnTo>
                  <a:pt x="336536" y="205876"/>
                </a:lnTo>
                <a:lnTo>
                  <a:pt x="372387" y="177758"/>
                </a:lnTo>
                <a:lnTo>
                  <a:pt x="409758" y="151463"/>
                </a:lnTo>
                <a:lnTo>
                  <a:pt x="448605" y="127080"/>
                </a:lnTo>
                <a:lnTo>
                  <a:pt x="488885" y="104699"/>
                </a:lnTo>
                <a:lnTo>
                  <a:pt x="530556" y="84410"/>
                </a:lnTo>
                <a:lnTo>
                  <a:pt x="573574" y="66303"/>
                </a:lnTo>
                <a:lnTo>
                  <a:pt x="619546" y="49236"/>
                </a:lnTo>
                <a:lnTo>
                  <a:pt x="665876" y="34743"/>
                </a:lnTo>
                <a:lnTo>
                  <a:pt x="712481" y="22801"/>
                </a:lnTo>
                <a:lnTo>
                  <a:pt x="759274" y="13381"/>
                </a:lnTo>
                <a:lnTo>
                  <a:pt x="806170" y="6459"/>
                </a:lnTo>
                <a:lnTo>
                  <a:pt x="853084" y="2007"/>
                </a:lnTo>
                <a:lnTo>
                  <a:pt x="899930" y="0"/>
                </a:lnTo>
                <a:lnTo>
                  <a:pt x="946625" y="410"/>
                </a:lnTo>
                <a:lnTo>
                  <a:pt x="993081" y="3212"/>
                </a:lnTo>
                <a:lnTo>
                  <a:pt x="1039215" y="8380"/>
                </a:lnTo>
                <a:lnTo>
                  <a:pt x="1084940" y="15887"/>
                </a:lnTo>
                <a:lnTo>
                  <a:pt x="1130173" y="25708"/>
                </a:lnTo>
                <a:lnTo>
                  <a:pt x="1174826" y="37814"/>
                </a:lnTo>
                <a:lnTo>
                  <a:pt x="1218816" y="52182"/>
                </a:lnTo>
                <a:lnTo>
                  <a:pt x="1262057" y="68783"/>
                </a:lnTo>
                <a:lnTo>
                  <a:pt x="1304463" y="87592"/>
                </a:lnTo>
                <a:lnTo>
                  <a:pt x="1345950" y="108583"/>
                </a:lnTo>
                <a:lnTo>
                  <a:pt x="1386432" y="131729"/>
                </a:lnTo>
                <a:lnTo>
                  <a:pt x="1425825" y="157004"/>
                </a:lnTo>
                <a:lnTo>
                  <a:pt x="1464042" y="184382"/>
                </a:lnTo>
                <a:lnTo>
                  <a:pt x="1500999" y="213837"/>
                </a:lnTo>
                <a:lnTo>
                  <a:pt x="1536610" y="245341"/>
                </a:lnTo>
                <a:lnTo>
                  <a:pt x="1570790" y="278870"/>
                </a:lnTo>
                <a:lnTo>
                  <a:pt x="1603454" y="314396"/>
                </a:lnTo>
                <a:lnTo>
                  <a:pt x="1630503" y="345728"/>
                </a:lnTo>
                <a:lnTo>
                  <a:pt x="1657846" y="379738"/>
                </a:lnTo>
                <a:lnTo>
                  <a:pt x="1685173" y="416169"/>
                </a:lnTo>
                <a:lnTo>
                  <a:pt x="1712177" y="454768"/>
                </a:lnTo>
                <a:lnTo>
                  <a:pt x="1738549" y="495278"/>
                </a:lnTo>
                <a:lnTo>
                  <a:pt x="1763981" y="537445"/>
                </a:lnTo>
                <a:lnTo>
                  <a:pt x="1788164" y="581015"/>
                </a:lnTo>
                <a:lnTo>
                  <a:pt x="1810790" y="625732"/>
                </a:lnTo>
                <a:lnTo>
                  <a:pt x="1831550" y="671341"/>
                </a:lnTo>
                <a:lnTo>
                  <a:pt x="1850137" y="717587"/>
                </a:lnTo>
                <a:lnTo>
                  <a:pt x="1866240" y="764216"/>
                </a:lnTo>
                <a:lnTo>
                  <a:pt x="1879553" y="810972"/>
                </a:lnTo>
                <a:lnTo>
                  <a:pt x="1889767" y="857600"/>
                </a:lnTo>
                <a:lnTo>
                  <a:pt x="1896573" y="903846"/>
                </a:lnTo>
                <a:lnTo>
                  <a:pt x="1899663" y="949455"/>
                </a:lnTo>
                <a:lnTo>
                  <a:pt x="1898729" y="994171"/>
                </a:lnTo>
                <a:lnTo>
                  <a:pt x="1893461" y="1037739"/>
                </a:lnTo>
                <a:lnTo>
                  <a:pt x="1883553" y="1079905"/>
                </a:lnTo>
                <a:lnTo>
                  <a:pt x="1817863" y="1251526"/>
                </a:lnTo>
                <a:lnTo>
                  <a:pt x="1791064" y="1303944"/>
                </a:lnTo>
                <a:lnTo>
                  <a:pt x="1763422" y="1351785"/>
                </a:lnTo>
                <a:lnTo>
                  <a:pt x="1734802" y="1395426"/>
                </a:lnTo>
                <a:lnTo>
                  <a:pt x="1705067" y="1435252"/>
                </a:lnTo>
                <a:lnTo>
                  <a:pt x="1674077" y="1471647"/>
                </a:lnTo>
                <a:lnTo>
                  <a:pt x="1641696" y="1504999"/>
                </a:lnTo>
                <a:lnTo>
                  <a:pt x="1607783" y="1535691"/>
                </a:lnTo>
                <a:lnTo>
                  <a:pt x="1572201" y="1564110"/>
                </a:lnTo>
                <a:lnTo>
                  <a:pt x="1534811" y="1590641"/>
                </a:lnTo>
                <a:lnTo>
                  <a:pt x="1495475" y="1615670"/>
                </a:lnTo>
                <a:lnTo>
                  <a:pt x="1454054" y="1639581"/>
                </a:lnTo>
                <a:lnTo>
                  <a:pt x="1410409" y="1662760"/>
                </a:lnTo>
                <a:lnTo>
                  <a:pt x="1364404" y="1685594"/>
                </a:lnTo>
                <a:lnTo>
                  <a:pt x="1315898" y="1708466"/>
                </a:lnTo>
                <a:lnTo>
                  <a:pt x="1210831" y="1755870"/>
                </a:lnTo>
                <a:lnTo>
                  <a:pt x="1173119" y="1770127"/>
                </a:lnTo>
                <a:lnTo>
                  <a:pt x="1133838" y="1781468"/>
                </a:lnTo>
                <a:lnTo>
                  <a:pt x="1093151" y="1789973"/>
                </a:lnTo>
                <a:lnTo>
                  <a:pt x="1051222" y="1795721"/>
                </a:lnTo>
                <a:lnTo>
                  <a:pt x="1008214" y="1798791"/>
                </a:lnTo>
                <a:lnTo>
                  <a:pt x="964290" y="1799264"/>
                </a:lnTo>
                <a:close/>
              </a:path>
            </a:pathLst>
          </a:custGeom>
          <a:solidFill>
            <a:schemeClr val="accent5">
              <a:lumMod val="40000"/>
              <a:lumOff val="60000"/>
              <a:alpha val="84704"/>
            </a:schemeClr>
          </a:solidFill>
        </p:spPr>
        <p:txBody>
          <a:bodyPr wrap="square" lIns="0" tIns="0" rIns="0" bIns="0" rtlCol="0"/>
          <a:lstStyle/>
          <a:p>
            <a:endParaRPr/>
          </a:p>
        </p:txBody>
      </p:sp>
      <p:sp>
        <p:nvSpPr>
          <p:cNvPr id="13" name="object 13"/>
          <p:cNvSpPr/>
          <p:nvPr/>
        </p:nvSpPr>
        <p:spPr>
          <a:xfrm>
            <a:off x="13416076" y="6235700"/>
            <a:ext cx="762635" cy="431800"/>
          </a:xfrm>
          <a:custGeom>
            <a:avLst/>
            <a:gdLst/>
            <a:ahLst/>
            <a:cxnLst/>
            <a:rect l="l" t="t" r="r" b="b"/>
            <a:pathLst>
              <a:path w="762634" h="431800">
                <a:moveTo>
                  <a:pt x="0" y="431295"/>
                </a:moveTo>
                <a:lnTo>
                  <a:pt x="0" y="0"/>
                </a:lnTo>
                <a:lnTo>
                  <a:pt x="762146" y="253361"/>
                </a:lnTo>
                <a:lnTo>
                  <a:pt x="0" y="431295"/>
                </a:lnTo>
                <a:close/>
              </a:path>
            </a:pathLst>
          </a:custGeom>
          <a:solidFill>
            <a:schemeClr val="accent5">
              <a:lumMod val="40000"/>
              <a:lumOff val="60000"/>
              <a:alpha val="84704"/>
            </a:schemeClr>
          </a:solidFill>
        </p:spPr>
        <p:txBody>
          <a:bodyPr wrap="square" lIns="0" tIns="0" rIns="0" bIns="0" rtlCol="0"/>
          <a:lstStyle/>
          <a:p>
            <a:endParaRPr/>
          </a:p>
        </p:txBody>
      </p:sp>
      <p:sp>
        <p:nvSpPr>
          <p:cNvPr id="15" name="object 15"/>
          <p:cNvSpPr/>
          <p:nvPr/>
        </p:nvSpPr>
        <p:spPr>
          <a:xfrm>
            <a:off x="13637359" y="6449176"/>
            <a:ext cx="405765" cy="102870"/>
          </a:xfrm>
          <a:custGeom>
            <a:avLst/>
            <a:gdLst/>
            <a:ahLst/>
            <a:cxnLst/>
            <a:rect l="l" t="t" r="r" b="b"/>
            <a:pathLst>
              <a:path w="405765" h="102870">
                <a:moveTo>
                  <a:pt x="0" y="102459"/>
                </a:moveTo>
                <a:lnTo>
                  <a:pt x="6133" y="100042"/>
                </a:lnTo>
                <a:lnTo>
                  <a:pt x="48556" y="85323"/>
                </a:lnTo>
                <a:lnTo>
                  <a:pt x="117382" y="64114"/>
                </a:lnTo>
                <a:lnTo>
                  <a:pt x="200268" y="41684"/>
                </a:lnTo>
                <a:lnTo>
                  <a:pt x="247488" y="30191"/>
                </a:lnTo>
                <a:lnTo>
                  <a:pt x="325602" y="13380"/>
                </a:lnTo>
                <a:lnTo>
                  <a:pt x="367069" y="5790"/>
                </a:lnTo>
                <a:lnTo>
                  <a:pt x="405383" y="0"/>
                </a:lnTo>
                <a:lnTo>
                  <a:pt x="399250" y="2466"/>
                </a:lnTo>
                <a:lnTo>
                  <a:pt x="356855" y="17184"/>
                </a:lnTo>
                <a:lnTo>
                  <a:pt x="288030" y="38394"/>
                </a:lnTo>
                <a:lnTo>
                  <a:pt x="205115" y="60774"/>
                </a:lnTo>
                <a:lnTo>
                  <a:pt x="157896" y="72261"/>
                </a:lnTo>
                <a:lnTo>
                  <a:pt x="87697" y="87511"/>
                </a:lnTo>
                <a:lnTo>
                  <a:pt x="38357" y="96662"/>
                </a:lnTo>
                <a:lnTo>
                  <a:pt x="0" y="102459"/>
                </a:lnTo>
                <a:close/>
              </a:path>
            </a:pathLst>
          </a:custGeom>
          <a:solidFill>
            <a:srgbClr val="F0F0F0">
              <a:alpha val="84704"/>
            </a:srgbClr>
          </a:solidFill>
        </p:spPr>
        <p:txBody>
          <a:bodyPr wrap="square" lIns="0" tIns="0" rIns="0" bIns="0" rtlCol="0"/>
          <a:lstStyle/>
          <a:p>
            <a:endParaRPr/>
          </a:p>
        </p:txBody>
      </p:sp>
      <p:sp>
        <p:nvSpPr>
          <p:cNvPr id="16" name="object 16"/>
          <p:cNvSpPr/>
          <p:nvPr/>
        </p:nvSpPr>
        <p:spPr>
          <a:xfrm>
            <a:off x="11782001" y="6016351"/>
            <a:ext cx="266700" cy="638175"/>
          </a:xfrm>
          <a:custGeom>
            <a:avLst/>
            <a:gdLst/>
            <a:ahLst/>
            <a:cxnLst/>
            <a:rect l="l" t="t" r="r" b="b"/>
            <a:pathLst>
              <a:path w="266700" h="638175">
                <a:moveTo>
                  <a:pt x="266274" y="637694"/>
                </a:moveTo>
                <a:lnTo>
                  <a:pt x="225646" y="612757"/>
                </a:lnTo>
                <a:lnTo>
                  <a:pt x="192661" y="587426"/>
                </a:lnTo>
                <a:lnTo>
                  <a:pt x="189570" y="584960"/>
                </a:lnTo>
                <a:lnTo>
                  <a:pt x="186538" y="582345"/>
                </a:lnTo>
                <a:lnTo>
                  <a:pt x="183640" y="579484"/>
                </a:lnTo>
                <a:lnTo>
                  <a:pt x="164973" y="561725"/>
                </a:lnTo>
                <a:lnTo>
                  <a:pt x="132232" y="524303"/>
                </a:lnTo>
                <a:lnTo>
                  <a:pt x="118410" y="506031"/>
                </a:lnTo>
                <a:lnTo>
                  <a:pt x="113865" y="499704"/>
                </a:lnTo>
                <a:lnTo>
                  <a:pt x="92196" y="465975"/>
                </a:lnTo>
                <a:lnTo>
                  <a:pt x="81507" y="446736"/>
                </a:lnTo>
                <a:lnTo>
                  <a:pt x="78668" y="441901"/>
                </a:lnTo>
                <a:lnTo>
                  <a:pt x="61712" y="406360"/>
                </a:lnTo>
                <a:lnTo>
                  <a:pt x="42559" y="358730"/>
                </a:lnTo>
                <a:lnTo>
                  <a:pt x="27303" y="309817"/>
                </a:lnTo>
                <a:lnTo>
                  <a:pt x="15433" y="260957"/>
                </a:lnTo>
                <a:lnTo>
                  <a:pt x="10789" y="236906"/>
                </a:lnTo>
                <a:lnTo>
                  <a:pt x="9327" y="228991"/>
                </a:lnTo>
                <a:lnTo>
                  <a:pt x="2774" y="182783"/>
                </a:lnTo>
                <a:lnTo>
                  <a:pt x="0" y="155161"/>
                </a:lnTo>
                <a:lnTo>
                  <a:pt x="0" y="12764"/>
                </a:lnTo>
                <a:lnTo>
                  <a:pt x="457" y="8071"/>
                </a:lnTo>
                <a:lnTo>
                  <a:pt x="1154" y="2058"/>
                </a:lnTo>
                <a:lnTo>
                  <a:pt x="1425" y="0"/>
                </a:lnTo>
                <a:lnTo>
                  <a:pt x="1618" y="13368"/>
                </a:lnTo>
                <a:lnTo>
                  <a:pt x="2024" y="21162"/>
                </a:lnTo>
                <a:lnTo>
                  <a:pt x="4574" y="66497"/>
                </a:lnTo>
                <a:lnTo>
                  <a:pt x="8767" y="112325"/>
                </a:lnTo>
                <a:lnTo>
                  <a:pt x="11955" y="138421"/>
                </a:lnTo>
                <a:lnTo>
                  <a:pt x="13732" y="152085"/>
                </a:lnTo>
                <a:lnTo>
                  <a:pt x="20656" y="195441"/>
                </a:lnTo>
                <a:lnTo>
                  <a:pt x="29744" y="241321"/>
                </a:lnTo>
                <a:lnTo>
                  <a:pt x="41419" y="288632"/>
                </a:lnTo>
                <a:lnTo>
                  <a:pt x="55795" y="336345"/>
                </a:lnTo>
                <a:lnTo>
                  <a:pt x="73020" y="383352"/>
                </a:lnTo>
                <a:lnTo>
                  <a:pt x="89614" y="421106"/>
                </a:lnTo>
                <a:lnTo>
                  <a:pt x="105333" y="452409"/>
                </a:lnTo>
                <a:lnTo>
                  <a:pt x="107766" y="457145"/>
                </a:lnTo>
                <a:lnTo>
                  <a:pt x="113059" y="466271"/>
                </a:lnTo>
                <a:lnTo>
                  <a:pt x="115690" y="470760"/>
                </a:lnTo>
                <a:lnTo>
                  <a:pt x="118356" y="475249"/>
                </a:lnTo>
                <a:lnTo>
                  <a:pt x="120750" y="479837"/>
                </a:lnTo>
                <a:lnTo>
                  <a:pt x="123609" y="484128"/>
                </a:lnTo>
                <a:lnTo>
                  <a:pt x="131859" y="496856"/>
                </a:lnTo>
                <a:lnTo>
                  <a:pt x="135887" y="503172"/>
                </a:lnTo>
                <a:lnTo>
                  <a:pt x="140080" y="509281"/>
                </a:lnTo>
                <a:lnTo>
                  <a:pt x="144347" y="515232"/>
                </a:lnTo>
                <a:lnTo>
                  <a:pt x="148591" y="521077"/>
                </a:lnTo>
                <a:lnTo>
                  <a:pt x="151450" y="524875"/>
                </a:lnTo>
                <a:lnTo>
                  <a:pt x="154022" y="528871"/>
                </a:lnTo>
                <a:lnTo>
                  <a:pt x="157015" y="532472"/>
                </a:lnTo>
                <a:lnTo>
                  <a:pt x="165690" y="543078"/>
                </a:lnTo>
                <a:lnTo>
                  <a:pt x="168509" y="546630"/>
                </a:lnTo>
                <a:lnTo>
                  <a:pt x="174019" y="553487"/>
                </a:lnTo>
                <a:lnTo>
                  <a:pt x="214726" y="595615"/>
                </a:lnTo>
                <a:lnTo>
                  <a:pt x="224752" y="604248"/>
                </a:lnTo>
                <a:lnTo>
                  <a:pt x="229179" y="608244"/>
                </a:lnTo>
                <a:lnTo>
                  <a:pt x="233679" y="612091"/>
                </a:lnTo>
                <a:lnTo>
                  <a:pt x="237720" y="615742"/>
                </a:lnTo>
                <a:lnTo>
                  <a:pt x="241564" y="618850"/>
                </a:lnTo>
                <a:lnTo>
                  <a:pt x="259823" y="632711"/>
                </a:lnTo>
                <a:lnTo>
                  <a:pt x="266274" y="637694"/>
                </a:lnTo>
                <a:close/>
              </a:path>
            </a:pathLst>
          </a:custGeom>
          <a:solidFill>
            <a:srgbClr val="F0F0F0">
              <a:alpha val="84704"/>
            </a:srgbClr>
          </a:solidFill>
        </p:spPr>
        <p:txBody>
          <a:bodyPr wrap="square" lIns="0" tIns="0" rIns="0" bIns="0" rtlCol="0"/>
          <a:lstStyle/>
          <a:p>
            <a:endParaRPr/>
          </a:p>
        </p:txBody>
      </p:sp>
      <p:sp>
        <p:nvSpPr>
          <p:cNvPr id="17" name="object 17"/>
          <p:cNvSpPr/>
          <p:nvPr/>
        </p:nvSpPr>
        <p:spPr>
          <a:xfrm>
            <a:off x="13004998" y="5238983"/>
            <a:ext cx="400050" cy="281940"/>
          </a:xfrm>
          <a:custGeom>
            <a:avLst/>
            <a:gdLst/>
            <a:ahLst/>
            <a:cxnLst/>
            <a:rect l="l" t="t" r="r" b="b"/>
            <a:pathLst>
              <a:path w="400050" h="281939">
                <a:moveTo>
                  <a:pt x="399992" y="281415"/>
                </a:moveTo>
                <a:lnTo>
                  <a:pt x="394996" y="275229"/>
                </a:lnTo>
                <a:lnTo>
                  <a:pt x="386736" y="264322"/>
                </a:lnTo>
                <a:lnTo>
                  <a:pt x="382631" y="258851"/>
                </a:lnTo>
                <a:lnTo>
                  <a:pt x="377091" y="252591"/>
                </a:lnTo>
                <a:lnTo>
                  <a:pt x="371255" y="245132"/>
                </a:lnTo>
                <a:lnTo>
                  <a:pt x="368337" y="241353"/>
                </a:lnTo>
                <a:lnTo>
                  <a:pt x="364825" y="237693"/>
                </a:lnTo>
                <a:lnTo>
                  <a:pt x="361363" y="233648"/>
                </a:lnTo>
                <a:lnTo>
                  <a:pt x="357802" y="229697"/>
                </a:lnTo>
                <a:lnTo>
                  <a:pt x="354438" y="225262"/>
                </a:lnTo>
                <a:lnTo>
                  <a:pt x="350312" y="221008"/>
                </a:lnTo>
                <a:lnTo>
                  <a:pt x="346426" y="216807"/>
                </a:lnTo>
                <a:lnTo>
                  <a:pt x="342271" y="212372"/>
                </a:lnTo>
                <a:lnTo>
                  <a:pt x="338017" y="207769"/>
                </a:lnTo>
                <a:lnTo>
                  <a:pt x="333615" y="203295"/>
                </a:lnTo>
                <a:lnTo>
                  <a:pt x="329114" y="198673"/>
                </a:lnTo>
                <a:lnTo>
                  <a:pt x="293898" y="165316"/>
                </a:lnTo>
                <a:lnTo>
                  <a:pt x="259621" y="136778"/>
                </a:lnTo>
                <a:lnTo>
                  <a:pt x="253735" y="131958"/>
                </a:lnTo>
                <a:lnTo>
                  <a:pt x="247404" y="127548"/>
                </a:lnTo>
                <a:lnTo>
                  <a:pt x="241321" y="122886"/>
                </a:lnTo>
                <a:lnTo>
                  <a:pt x="235138" y="118318"/>
                </a:lnTo>
                <a:lnTo>
                  <a:pt x="228757" y="114002"/>
                </a:lnTo>
                <a:lnTo>
                  <a:pt x="222426" y="109533"/>
                </a:lnTo>
                <a:lnTo>
                  <a:pt x="212856" y="103030"/>
                </a:lnTo>
                <a:lnTo>
                  <a:pt x="173924" y="78687"/>
                </a:lnTo>
                <a:lnTo>
                  <a:pt x="125854" y="52425"/>
                </a:lnTo>
                <a:lnTo>
                  <a:pt x="89809" y="35120"/>
                </a:lnTo>
                <a:lnTo>
                  <a:pt x="50436" y="18316"/>
                </a:lnTo>
                <a:lnTo>
                  <a:pt x="5391" y="1696"/>
                </a:lnTo>
                <a:lnTo>
                  <a:pt x="0" y="0"/>
                </a:lnTo>
                <a:lnTo>
                  <a:pt x="5638" y="675"/>
                </a:lnTo>
                <a:lnTo>
                  <a:pt x="9298" y="1198"/>
                </a:lnTo>
                <a:lnTo>
                  <a:pt x="14690" y="1849"/>
                </a:lnTo>
                <a:lnTo>
                  <a:pt x="32705" y="5413"/>
                </a:lnTo>
                <a:lnTo>
                  <a:pt x="77060" y="17152"/>
                </a:lnTo>
                <a:lnTo>
                  <a:pt x="122903" y="33678"/>
                </a:lnTo>
                <a:lnTo>
                  <a:pt x="159364" y="50139"/>
                </a:lnTo>
                <a:lnTo>
                  <a:pt x="166239" y="53340"/>
                </a:lnTo>
                <a:lnTo>
                  <a:pt x="172965" y="56961"/>
                </a:lnTo>
                <a:lnTo>
                  <a:pt x="183253" y="62319"/>
                </a:lnTo>
                <a:lnTo>
                  <a:pt x="193393" y="68140"/>
                </a:lnTo>
                <a:lnTo>
                  <a:pt x="233654" y="93303"/>
                </a:lnTo>
                <a:lnTo>
                  <a:pt x="271541" y="121920"/>
                </a:lnTo>
                <a:lnTo>
                  <a:pt x="277576" y="126951"/>
                </a:lnTo>
                <a:lnTo>
                  <a:pt x="283659" y="131786"/>
                </a:lnTo>
                <a:lnTo>
                  <a:pt x="289199" y="137084"/>
                </a:lnTo>
                <a:lnTo>
                  <a:pt x="294838" y="142308"/>
                </a:lnTo>
                <a:lnTo>
                  <a:pt x="300575" y="147300"/>
                </a:lnTo>
                <a:lnTo>
                  <a:pt x="305769" y="152618"/>
                </a:lnTo>
                <a:lnTo>
                  <a:pt x="335247" y="183893"/>
                </a:lnTo>
                <a:lnTo>
                  <a:pt x="339600" y="189132"/>
                </a:lnTo>
                <a:lnTo>
                  <a:pt x="344002" y="194125"/>
                </a:lnTo>
                <a:lnTo>
                  <a:pt x="348008" y="199117"/>
                </a:lnTo>
                <a:lnTo>
                  <a:pt x="355576" y="209195"/>
                </a:lnTo>
                <a:lnTo>
                  <a:pt x="359187" y="213936"/>
                </a:lnTo>
                <a:lnTo>
                  <a:pt x="382384" y="248945"/>
                </a:lnTo>
                <a:lnTo>
                  <a:pt x="386786" y="256059"/>
                </a:lnTo>
                <a:lnTo>
                  <a:pt x="390050" y="262166"/>
                </a:lnTo>
                <a:lnTo>
                  <a:pt x="396480" y="274365"/>
                </a:lnTo>
                <a:lnTo>
                  <a:pt x="399992" y="281415"/>
                </a:lnTo>
                <a:close/>
              </a:path>
            </a:pathLst>
          </a:custGeom>
          <a:solidFill>
            <a:srgbClr val="F0F0F0">
              <a:alpha val="84704"/>
            </a:srgbClr>
          </a:solidFill>
        </p:spPr>
        <p:txBody>
          <a:bodyPr wrap="square" lIns="0" tIns="0" rIns="0" bIns="0" rtlCol="0"/>
          <a:lstStyle/>
          <a:p>
            <a:endParaRPr/>
          </a:p>
        </p:txBody>
      </p:sp>
      <p:sp>
        <p:nvSpPr>
          <p:cNvPr id="18" name="object 18"/>
          <p:cNvSpPr txBox="1"/>
          <p:nvPr/>
        </p:nvSpPr>
        <p:spPr>
          <a:xfrm>
            <a:off x="12272348" y="5643146"/>
            <a:ext cx="948055" cy="789305"/>
          </a:xfrm>
          <a:prstGeom prst="rect">
            <a:avLst/>
          </a:prstGeom>
        </p:spPr>
        <p:txBody>
          <a:bodyPr vert="horz" wrap="square" lIns="0" tIns="11430" rIns="0" bIns="0" rtlCol="0">
            <a:spAutoFit/>
          </a:bodyPr>
          <a:lstStyle/>
          <a:p>
            <a:pPr marL="12700" marR="5080" algn="ctr">
              <a:lnSpc>
                <a:spcPct val="107700"/>
              </a:lnSpc>
              <a:spcBef>
                <a:spcPts val="90"/>
              </a:spcBef>
            </a:pPr>
            <a:r>
              <a:rPr sz="1550" b="0" spc="70" dirty="0">
                <a:cs typeface="HelveticaNeueLT Pro 45 Lt"/>
              </a:rPr>
              <a:t>Access</a:t>
            </a:r>
            <a:r>
              <a:rPr sz="1550" b="0" spc="-35" dirty="0">
                <a:cs typeface="HelveticaNeueLT Pro 45 Lt"/>
              </a:rPr>
              <a:t> </a:t>
            </a:r>
            <a:r>
              <a:rPr sz="1550" b="0" spc="60" dirty="0">
                <a:cs typeface="HelveticaNeueLT Pro 45 Lt"/>
              </a:rPr>
              <a:t>to  resource</a:t>
            </a:r>
            <a:r>
              <a:rPr sz="1550" b="0" spc="50" dirty="0">
                <a:cs typeface="HelveticaNeueLT Pro 45 Lt"/>
              </a:rPr>
              <a:t>s  easily</a:t>
            </a:r>
            <a:endParaRPr sz="1550" dirty="0">
              <a:cs typeface="HelveticaNeueLT Pro 45 Lt"/>
            </a:endParaRPr>
          </a:p>
        </p:txBody>
      </p:sp>
      <p:sp>
        <p:nvSpPr>
          <p:cNvPr id="20" name="object 20"/>
          <p:cNvSpPr/>
          <p:nvPr/>
        </p:nvSpPr>
        <p:spPr>
          <a:xfrm>
            <a:off x="9496389" y="9491467"/>
            <a:ext cx="393065" cy="27940"/>
          </a:xfrm>
          <a:custGeom>
            <a:avLst/>
            <a:gdLst/>
            <a:ahLst/>
            <a:cxnLst/>
            <a:rect l="l" t="t" r="r" b="b"/>
            <a:pathLst>
              <a:path w="393065" h="27940">
                <a:moveTo>
                  <a:pt x="158929" y="27443"/>
                </a:moveTo>
                <a:lnTo>
                  <a:pt x="114311" y="25755"/>
                </a:lnTo>
                <a:lnTo>
                  <a:pt x="73853" y="21298"/>
                </a:lnTo>
                <a:lnTo>
                  <a:pt x="54806" y="17833"/>
                </a:lnTo>
                <a:lnTo>
                  <a:pt x="50423" y="17094"/>
                </a:lnTo>
                <a:lnTo>
                  <a:pt x="15685" y="6884"/>
                </a:lnTo>
                <a:lnTo>
                  <a:pt x="10518" y="5128"/>
                </a:lnTo>
                <a:lnTo>
                  <a:pt x="6689" y="3095"/>
                </a:lnTo>
                <a:lnTo>
                  <a:pt x="4013" y="1940"/>
                </a:lnTo>
                <a:lnTo>
                  <a:pt x="1384" y="692"/>
                </a:lnTo>
                <a:lnTo>
                  <a:pt x="0" y="0"/>
                </a:lnTo>
                <a:lnTo>
                  <a:pt x="7196" y="1524"/>
                </a:lnTo>
                <a:lnTo>
                  <a:pt x="11348" y="2494"/>
                </a:lnTo>
                <a:lnTo>
                  <a:pt x="16654" y="3326"/>
                </a:lnTo>
                <a:lnTo>
                  <a:pt x="21913" y="4389"/>
                </a:lnTo>
                <a:lnTo>
                  <a:pt x="28464" y="5082"/>
                </a:lnTo>
                <a:lnTo>
                  <a:pt x="35845" y="6144"/>
                </a:lnTo>
                <a:lnTo>
                  <a:pt x="90375" y="9609"/>
                </a:lnTo>
                <a:lnTo>
                  <a:pt x="347611" y="10025"/>
                </a:lnTo>
                <a:lnTo>
                  <a:pt x="344877" y="10557"/>
                </a:lnTo>
                <a:lnTo>
                  <a:pt x="285807" y="19664"/>
                </a:lnTo>
                <a:lnTo>
                  <a:pt x="242154" y="24195"/>
                </a:lnTo>
                <a:lnTo>
                  <a:pt x="196066" y="26935"/>
                </a:lnTo>
                <a:lnTo>
                  <a:pt x="177446" y="27328"/>
                </a:lnTo>
                <a:lnTo>
                  <a:pt x="158929" y="27443"/>
                </a:lnTo>
                <a:close/>
              </a:path>
              <a:path w="393065" h="27940">
                <a:moveTo>
                  <a:pt x="347611" y="10025"/>
                </a:moveTo>
                <a:lnTo>
                  <a:pt x="123406" y="10025"/>
                </a:lnTo>
                <a:lnTo>
                  <a:pt x="140891" y="9887"/>
                </a:lnTo>
                <a:lnTo>
                  <a:pt x="146796" y="9702"/>
                </a:lnTo>
                <a:lnTo>
                  <a:pt x="158837" y="9609"/>
                </a:lnTo>
                <a:lnTo>
                  <a:pt x="167907" y="9409"/>
                </a:lnTo>
                <a:lnTo>
                  <a:pt x="195420" y="8454"/>
                </a:lnTo>
                <a:lnTo>
                  <a:pt x="213799" y="7883"/>
                </a:lnTo>
                <a:lnTo>
                  <a:pt x="330591" y="2356"/>
                </a:lnTo>
                <a:lnTo>
                  <a:pt x="392456" y="0"/>
                </a:lnTo>
                <a:lnTo>
                  <a:pt x="386459" y="1709"/>
                </a:lnTo>
                <a:lnTo>
                  <a:pt x="367075" y="6081"/>
                </a:lnTo>
                <a:lnTo>
                  <a:pt x="356643" y="8270"/>
                </a:lnTo>
                <a:lnTo>
                  <a:pt x="347611" y="10025"/>
                </a:lnTo>
                <a:close/>
              </a:path>
            </a:pathLst>
          </a:custGeom>
          <a:solidFill>
            <a:srgbClr val="F0F0F0">
              <a:alpha val="81959"/>
            </a:srgbClr>
          </a:solidFill>
        </p:spPr>
        <p:txBody>
          <a:bodyPr wrap="square" lIns="0" tIns="0" rIns="0" bIns="0" rtlCol="0"/>
          <a:lstStyle/>
          <a:p>
            <a:endParaRPr/>
          </a:p>
        </p:txBody>
      </p:sp>
      <p:sp>
        <p:nvSpPr>
          <p:cNvPr id="21" name="object 21"/>
          <p:cNvSpPr/>
          <p:nvPr/>
        </p:nvSpPr>
        <p:spPr>
          <a:xfrm>
            <a:off x="10900735" y="8463892"/>
            <a:ext cx="375285" cy="284480"/>
          </a:xfrm>
          <a:custGeom>
            <a:avLst/>
            <a:gdLst/>
            <a:ahLst/>
            <a:cxnLst/>
            <a:rect l="l" t="t" r="r" b="b"/>
            <a:pathLst>
              <a:path w="375284" h="284479">
                <a:moveTo>
                  <a:pt x="374879" y="284139"/>
                </a:moveTo>
                <a:lnTo>
                  <a:pt x="371788" y="276863"/>
                </a:lnTo>
                <a:lnTo>
                  <a:pt x="366806" y="264213"/>
                </a:lnTo>
                <a:lnTo>
                  <a:pt x="364268" y="257897"/>
                </a:lnTo>
                <a:lnTo>
                  <a:pt x="360439" y="250532"/>
                </a:lnTo>
                <a:lnTo>
                  <a:pt x="356610" y="241943"/>
                </a:lnTo>
                <a:lnTo>
                  <a:pt x="354580" y="237684"/>
                </a:lnTo>
                <a:lnTo>
                  <a:pt x="352043" y="233350"/>
                </a:lnTo>
                <a:lnTo>
                  <a:pt x="349552" y="228698"/>
                </a:lnTo>
                <a:lnTo>
                  <a:pt x="348352" y="226369"/>
                </a:lnTo>
                <a:lnTo>
                  <a:pt x="345769" y="221550"/>
                </a:lnTo>
                <a:lnTo>
                  <a:pt x="344523" y="219097"/>
                </a:lnTo>
                <a:lnTo>
                  <a:pt x="342862" y="216750"/>
                </a:lnTo>
                <a:lnTo>
                  <a:pt x="341432" y="214278"/>
                </a:lnTo>
                <a:lnTo>
                  <a:pt x="338217" y="209261"/>
                </a:lnTo>
                <a:lnTo>
                  <a:pt x="335435" y="204151"/>
                </a:lnTo>
                <a:lnTo>
                  <a:pt x="331836" y="199082"/>
                </a:lnTo>
                <a:lnTo>
                  <a:pt x="328284" y="194010"/>
                </a:lnTo>
                <a:lnTo>
                  <a:pt x="320903" y="183360"/>
                </a:lnTo>
                <a:lnTo>
                  <a:pt x="312599" y="172928"/>
                </a:lnTo>
                <a:lnTo>
                  <a:pt x="308355" y="167513"/>
                </a:lnTo>
                <a:lnTo>
                  <a:pt x="303695" y="162426"/>
                </a:lnTo>
                <a:lnTo>
                  <a:pt x="299220" y="157012"/>
                </a:lnTo>
                <a:lnTo>
                  <a:pt x="294422" y="151708"/>
                </a:lnTo>
                <a:lnTo>
                  <a:pt x="289394" y="146653"/>
                </a:lnTo>
                <a:lnTo>
                  <a:pt x="284458" y="141331"/>
                </a:lnTo>
                <a:lnTo>
                  <a:pt x="279106" y="136276"/>
                </a:lnTo>
                <a:lnTo>
                  <a:pt x="273662" y="131296"/>
                </a:lnTo>
                <a:lnTo>
                  <a:pt x="270894" y="128806"/>
                </a:lnTo>
                <a:lnTo>
                  <a:pt x="268219" y="126241"/>
                </a:lnTo>
                <a:lnTo>
                  <a:pt x="265497" y="123696"/>
                </a:lnTo>
                <a:lnTo>
                  <a:pt x="262544" y="121330"/>
                </a:lnTo>
                <a:lnTo>
                  <a:pt x="256824" y="116511"/>
                </a:lnTo>
                <a:lnTo>
                  <a:pt x="251149" y="111512"/>
                </a:lnTo>
                <a:lnTo>
                  <a:pt x="245014" y="107059"/>
                </a:lnTo>
                <a:lnTo>
                  <a:pt x="235925" y="100161"/>
                </a:lnTo>
                <a:lnTo>
                  <a:pt x="197670" y="75146"/>
                </a:lnTo>
                <a:lnTo>
                  <a:pt x="158232" y="53947"/>
                </a:lnTo>
                <a:lnTo>
                  <a:pt x="119475" y="36794"/>
                </a:lnTo>
                <a:lnTo>
                  <a:pt x="83333" y="23283"/>
                </a:lnTo>
                <a:lnTo>
                  <a:pt x="35522" y="8572"/>
                </a:lnTo>
                <a:lnTo>
                  <a:pt x="14254" y="3248"/>
                </a:lnTo>
                <a:lnTo>
                  <a:pt x="9088" y="1894"/>
                </a:lnTo>
                <a:lnTo>
                  <a:pt x="1891" y="414"/>
                </a:lnTo>
                <a:lnTo>
                  <a:pt x="0" y="0"/>
                </a:lnTo>
                <a:lnTo>
                  <a:pt x="5628" y="162"/>
                </a:lnTo>
                <a:lnTo>
                  <a:pt x="53399" y="5446"/>
                </a:lnTo>
                <a:lnTo>
                  <a:pt x="95645" y="14605"/>
                </a:lnTo>
                <a:lnTo>
                  <a:pt x="134455" y="26626"/>
                </a:lnTo>
                <a:lnTo>
                  <a:pt x="175583" y="43513"/>
                </a:lnTo>
                <a:lnTo>
                  <a:pt x="182641" y="46544"/>
                </a:lnTo>
                <a:lnTo>
                  <a:pt x="189423" y="50263"/>
                </a:lnTo>
                <a:lnTo>
                  <a:pt x="196389" y="53816"/>
                </a:lnTo>
                <a:lnTo>
                  <a:pt x="206663" y="59574"/>
                </a:lnTo>
                <a:lnTo>
                  <a:pt x="246720" y="85363"/>
                </a:lnTo>
                <a:lnTo>
                  <a:pt x="256132" y="92709"/>
                </a:lnTo>
                <a:lnTo>
                  <a:pt x="262498" y="97472"/>
                </a:lnTo>
                <a:lnTo>
                  <a:pt x="268357" y="102780"/>
                </a:lnTo>
                <a:lnTo>
                  <a:pt x="274308" y="107904"/>
                </a:lnTo>
                <a:lnTo>
                  <a:pt x="280352" y="112940"/>
                </a:lnTo>
                <a:lnTo>
                  <a:pt x="285703" y="118678"/>
                </a:lnTo>
                <a:lnTo>
                  <a:pt x="291193" y="124038"/>
                </a:lnTo>
                <a:lnTo>
                  <a:pt x="296591" y="129582"/>
                </a:lnTo>
                <a:lnTo>
                  <a:pt x="301527" y="135371"/>
                </a:lnTo>
                <a:lnTo>
                  <a:pt x="306555" y="140878"/>
                </a:lnTo>
                <a:lnTo>
                  <a:pt x="332206" y="175529"/>
                </a:lnTo>
                <a:lnTo>
                  <a:pt x="348167" y="204151"/>
                </a:lnTo>
                <a:lnTo>
                  <a:pt x="350826" y="209404"/>
                </a:lnTo>
                <a:lnTo>
                  <a:pt x="353519" y="214546"/>
                </a:lnTo>
                <a:lnTo>
                  <a:pt x="355687" y="219818"/>
                </a:lnTo>
                <a:lnTo>
                  <a:pt x="359563" y="229940"/>
                </a:lnTo>
                <a:lnTo>
                  <a:pt x="361592" y="234634"/>
                </a:lnTo>
                <a:lnTo>
                  <a:pt x="363161" y="239199"/>
                </a:lnTo>
                <a:lnTo>
                  <a:pt x="366021" y="248402"/>
                </a:lnTo>
                <a:lnTo>
                  <a:pt x="368651" y="256326"/>
                </a:lnTo>
                <a:lnTo>
                  <a:pt x="370266" y="263021"/>
                </a:lnTo>
                <a:lnTo>
                  <a:pt x="373434" y="276863"/>
                </a:lnTo>
                <a:lnTo>
                  <a:pt x="374879" y="284139"/>
                </a:lnTo>
                <a:close/>
              </a:path>
            </a:pathLst>
          </a:custGeom>
          <a:solidFill>
            <a:srgbClr val="F0F0F0">
              <a:alpha val="81959"/>
            </a:srgbClr>
          </a:solidFill>
        </p:spPr>
        <p:txBody>
          <a:bodyPr wrap="square" lIns="0" tIns="0" rIns="0" bIns="0" rtlCol="0"/>
          <a:lstStyle/>
          <a:p>
            <a:endParaRPr/>
          </a:p>
        </p:txBody>
      </p:sp>
      <p:sp>
        <p:nvSpPr>
          <p:cNvPr id="22" name="object 22"/>
          <p:cNvSpPr/>
          <p:nvPr/>
        </p:nvSpPr>
        <p:spPr>
          <a:xfrm>
            <a:off x="9193749" y="8520670"/>
            <a:ext cx="440055" cy="151765"/>
          </a:xfrm>
          <a:custGeom>
            <a:avLst/>
            <a:gdLst/>
            <a:ahLst/>
            <a:cxnLst/>
            <a:rect l="l" t="t" r="r" b="b"/>
            <a:pathLst>
              <a:path w="440054" h="151765">
                <a:moveTo>
                  <a:pt x="0" y="151577"/>
                </a:moveTo>
                <a:lnTo>
                  <a:pt x="973" y="150006"/>
                </a:lnTo>
                <a:lnTo>
                  <a:pt x="3063" y="147174"/>
                </a:lnTo>
                <a:lnTo>
                  <a:pt x="4055" y="145714"/>
                </a:lnTo>
                <a:lnTo>
                  <a:pt x="5462" y="144088"/>
                </a:lnTo>
                <a:lnTo>
                  <a:pt x="9660" y="138908"/>
                </a:lnTo>
                <a:lnTo>
                  <a:pt x="12848" y="135517"/>
                </a:lnTo>
                <a:lnTo>
                  <a:pt x="17226" y="130606"/>
                </a:lnTo>
                <a:lnTo>
                  <a:pt x="23048" y="125159"/>
                </a:lnTo>
                <a:lnTo>
                  <a:pt x="29880" y="119019"/>
                </a:lnTo>
                <a:lnTo>
                  <a:pt x="41178" y="109765"/>
                </a:lnTo>
                <a:lnTo>
                  <a:pt x="45086" y="106369"/>
                </a:lnTo>
                <a:lnTo>
                  <a:pt x="49685" y="103574"/>
                </a:lnTo>
                <a:lnTo>
                  <a:pt x="54243" y="100215"/>
                </a:lnTo>
                <a:lnTo>
                  <a:pt x="61315" y="95242"/>
                </a:lnTo>
                <a:lnTo>
                  <a:pt x="111693" y="66613"/>
                </a:lnTo>
                <a:lnTo>
                  <a:pt x="118036" y="63776"/>
                </a:lnTo>
                <a:lnTo>
                  <a:pt x="147539" y="50784"/>
                </a:lnTo>
                <a:lnTo>
                  <a:pt x="154472" y="48419"/>
                </a:lnTo>
                <a:lnTo>
                  <a:pt x="161411" y="45873"/>
                </a:lnTo>
                <a:lnTo>
                  <a:pt x="168368" y="43420"/>
                </a:lnTo>
                <a:lnTo>
                  <a:pt x="175325" y="40694"/>
                </a:lnTo>
                <a:lnTo>
                  <a:pt x="182425" y="38402"/>
                </a:lnTo>
                <a:lnTo>
                  <a:pt x="203904" y="31869"/>
                </a:lnTo>
                <a:lnTo>
                  <a:pt x="211133" y="29869"/>
                </a:lnTo>
                <a:lnTo>
                  <a:pt x="218252" y="27485"/>
                </a:lnTo>
                <a:lnTo>
                  <a:pt x="225532" y="25858"/>
                </a:lnTo>
                <a:lnTo>
                  <a:pt x="261447" y="17376"/>
                </a:lnTo>
                <a:lnTo>
                  <a:pt x="268528" y="15971"/>
                </a:lnTo>
                <a:lnTo>
                  <a:pt x="296457" y="11240"/>
                </a:lnTo>
                <a:lnTo>
                  <a:pt x="303239" y="9979"/>
                </a:lnTo>
                <a:lnTo>
                  <a:pt x="319754" y="7489"/>
                </a:lnTo>
                <a:lnTo>
                  <a:pt x="373531" y="2016"/>
                </a:lnTo>
                <a:lnTo>
                  <a:pt x="432320" y="0"/>
                </a:lnTo>
                <a:lnTo>
                  <a:pt x="439747" y="50"/>
                </a:lnTo>
                <a:lnTo>
                  <a:pt x="432412" y="1603"/>
                </a:lnTo>
                <a:lnTo>
                  <a:pt x="405470" y="6569"/>
                </a:lnTo>
                <a:lnTo>
                  <a:pt x="382409" y="10374"/>
                </a:lnTo>
                <a:lnTo>
                  <a:pt x="374749" y="11731"/>
                </a:lnTo>
                <a:lnTo>
                  <a:pt x="340866" y="18368"/>
                </a:lnTo>
                <a:lnTo>
                  <a:pt x="322153" y="21783"/>
                </a:lnTo>
                <a:lnTo>
                  <a:pt x="312558" y="23983"/>
                </a:lnTo>
                <a:lnTo>
                  <a:pt x="306099" y="25535"/>
                </a:lnTo>
                <a:lnTo>
                  <a:pt x="299456" y="26852"/>
                </a:lnTo>
                <a:lnTo>
                  <a:pt x="272145" y="32770"/>
                </a:lnTo>
                <a:lnTo>
                  <a:pt x="265285" y="34540"/>
                </a:lnTo>
                <a:lnTo>
                  <a:pt x="258365" y="36420"/>
                </a:lnTo>
                <a:lnTo>
                  <a:pt x="230164" y="43420"/>
                </a:lnTo>
                <a:lnTo>
                  <a:pt x="223045" y="45115"/>
                </a:lnTo>
                <a:lnTo>
                  <a:pt x="216125" y="47592"/>
                </a:lnTo>
                <a:lnTo>
                  <a:pt x="187975" y="55691"/>
                </a:lnTo>
                <a:lnTo>
                  <a:pt x="180999" y="57820"/>
                </a:lnTo>
                <a:lnTo>
                  <a:pt x="174190" y="60366"/>
                </a:lnTo>
                <a:lnTo>
                  <a:pt x="167358" y="62676"/>
                </a:lnTo>
                <a:lnTo>
                  <a:pt x="160604" y="65130"/>
                </a:lnTo>
                <a:lnTo>
                  <a:pt x="153716" y="67172"/>
                </a:lnTo>
                <a:lnTo>
                  <a:pt x="147105" y="69662"/>
                </a:lnTo>
                <a:lnTo>
                  <a:pt x="127660" y="77239"/>
                </a:lnTo>
                <a:lnTo>
                  <a:pt x="124472" y="78523"/>
                </a:lnTo>
                <a:lnTo>
                  <a:pt x="121261" y="79697"/>
                </a:lnTo>
                <a:lnTo>
                  <a:pt x="118161" y="80995"/>
                </a:lnTo>
                <a:lnTo>
                  <a:pt x="91311" y="92850"/>
                </a:lnTo>
                <a:lnTo>
                  <a:pt x="83046" y="97073"/>
                </a:lnTo>
                <a:lnTo>
                  <a:pt x="74961" y="101084"/>
                </a:lnTo>
                <a:lnTo>
                  <a:pt x="34134" y="124614"/>
                </a:lnTo>
                <a:lnTo>
                  <a:pt x="26849" y="129779"/>
                </a:lnTo>
                <a:lnTo>
                  <a:pt x="20294" y="134090"/>
                </a:lnTo>
                <a:lnTo>
                  <a:pt x="15316" y="138206"/>
                </a:lnTo>
                <a:lnTo>
                  <a:pt x="12742" y="140156"/>
                </a:lnTo>
                <a:lnTo>
                  <a:pt x="10523" y="141976"/>
                </a:lnTo>
                <a:lnTo>
                  <a:pt x="8631" y="143640"/>
                </a:lnTo>
                <a:lnTo>
                  <a:pt x="6721" y="145261"/>
                </a:lnTo>
                <a:lnTo>
                  <a:pt x="5028" y="146615"/>
                </a:lnTo>
                <a:lnTo>
                  <a:pt x="3819" y="147844"/>
                </a:lnTo>
                <a:lnTo>
                  <a:pt x="1277" y="150191"/>
                </a:lnTo>
                <a:lnTo>
                  <a:pt x="0" y="151577"/>
                </a:lnTo>
                <a:close/>
              </a:path>
            </a:pathLst>
          </a:custGeom>
          <a:solidFill>
            <a:srgbClr val="F0F0F0">
              <a:alpha val="81959"/>
            </a:srgbClr>
          </a:solidFill>
        </p:spPr>
        <p:txBody>
          <a:bodyPr wrap="square" lIns="0" tIns="0" rIns="0" bIns="0" rtlCol="0"/>
          <a:lstStyle/>
          <a:p>
            <a:endParaRPr/>
          </a:p>
        </p:txBody>
      </p:sp>
      <p:sp>
        <p:nvSpPr>
          <p:cNvPr id="23" name="object 23"/>
          <p:cNvSpPr txBox="1"/>
          <p:nvPr/>
        </p:nvSpPr>
        <p:spPr>
          <a:xfrm>
            <a:off x="9403719" y="8634580"/>
            <a:ext cx="1423035" cy="534670"/>
          </a:xfrm>
          <a:prstGeom prst="rect">
            <a:avLst/>
          </a:prstGeom>
        </p:spPr>
        <p:txBody>
          <a:bodyPr vert="horz" wrap="square" lIns="0" tIns="11430" rIns="0" bIns="0" rtlCol="0">
            <a:spAutoFit/>
          </a:bodyPr>
          <a:lstStyle/>
          <a:p>
            <a:pPr marL="289560" marR="5080" indent="-277495">
              <a:lnSpc>
                <a:spcPct val="107700"/>
              </a:lnSpc>
              <a:spcBef>
                <a:spcPts val="90"/>
              </a:spcBef>
            </a:pPr>
            <a:r>
              <a:rPr sz="1550" b="0" spc="60" dirty="0">
                <a:cs typeface="HelveticaNeueLT Pro 45 Lt"/>
              </a:rPr>
              <a:t>On-line</a:t>
            </a:r>
            <a:r>
              <a:rPr sz="1550" b="0" spc="-20" dirty="0">
                <a:cs typeface="HelveticaNeueLT Pro 45 Lt"/>
              </a:rPr>
              <a:t> </a:t>
            </a:r>
            <a:r>
              <a:rPr sz="1550" b="0" spc="50" dirty="0">
                <a:cs typeface="HelveticaNeueLT Pro 45 Lt"/>
              </a:rPr>
              <a:t>training  </a:t>
            </a:r>
            <a:r>
              <a:rPr sz="1550" b="0" spc="70" dirty="0">
                <a:cs typeface="HelveticaNeueLT Pro 45 Lt"/>
              </a:rPr>
              <a:t>packages</a:t>
            </a:r>
            <a:endParaRPr sz="1550" dirty="0">
              <a:cs typeface="HelveticaNeueLT Pro 45 Lt"/>
            </a:endParaRPr>
          </a:p>
        </p:txBody>
      </p:sp>
      <p:sp>
        <p:nvSpPr>
          <p:cNvPr id="24" name="object 24"/>
          <p:cNvSpPr/>
          <p:nvPr/>
        </p:nvSpPr>
        <p:spPr>
          <a:xfrm>
            <a:off x="1261859" y="3765216"/>
            <a:ext cx="2487930" cy="1350645"/>
          </a:xfrm>
          <a:custGeom>
            <a:avLst/>
            <a:gdLst/>
            <a:ahLst/>
            <a:cxnLst/>
            <a:rect l="l" t="t" r="r" b="b"/>
            <a:pathLst>
              <a:path w="2487929" h="1350645">
                <a:moveTo>
                  <a:pt x="521729" y="1172756"/>
                </a:moveTo>
                <a:lnTo>
                  <a:pt x="479623" y="1173664"/>
                </a:lnTo>
                <a:lnTo>
                  <a:pt x="433049" y="1171382"/>
                </a:lnTo>
                <a:lnTo>
                  <a:pt x="383570" y="1165675"/>
                </a:lnTo>
                <a:lnTo>
                  <a:pt x="332752" y="1156306"/>
                </a:lnTo>
                <a:lnTo>
                  <a:pt x="282158" y="1143042"/>
                </a:lnTo>
                <a:lnTo>
                  <a:pt x="233353" y="1125645"/>
                </a:lnTo>
                <a:lnTo>
                  <a:pt x="187901" y="1103882"/>
                </a:lnTo>
                <a:lnTo>
                  <a:pt x="147367" y="1077517"/>
                </a:lnTo>
                <a:lnTo>
                  <a:pt x="113314" y="1046313"/>
                </a:lnTo>
                <a:lnTo>
                  <a:pt x="88681" y="1014922"/>
                </a:lnTo>
                <a:lnTo>
                  <a:pt x="67337" y="976619"/>
                </a:lnTo>
                <a:lnTo>
                  <a:pt x="49161" y="932779"/>
                </a:lnTo>
                <a:lnTo>
                  <a:pt x="34036" y="884776"/>
                </a:lnTo>
                <a:lnTo>
                  <a:pt x="21842" y="833985"/>
                </a:lnTo>
                <a:lnTo>
                  <a:pt x="12460" y="781779"/>
                </a:lnTo>
                <a:lnTo>
                  <a:pt x="5772" y="729535"/>
                </a:lnTo>
                <a:lnTo>
                  <a:pt x="1658" y="678625"/>
                </a:lnTo>
                <a:lnTo>
                  <a:pt x="0" y="630425"/>
                </a:lnTo>
                <a:lnTo>
                  <a:pt x="678" y="586309"/>
                </a:lnTo>
                <a:lnTo>
                  <a:pt x="3573" y="547651"/>
                </a:lnTo>
                <a:lnTo>
                  <a:pt x="13354" y="497983"/>
                </a:lnTo>
                <a:lnTo>
                  <a:pt x="29707" y="450960"/>
                </a:lnTo>
                <a:lnTo>
                  <a:pt x="51947" y="406764"/>
                </a:lnTo>
                <a:lnTo>
                  <a:pt x="79388" y="365575"/>
                </a:lnTo>
                <a:lnTo>
                  <a:pt x="111345" y="327575"/>
                </a:lnTo>
                <a:lnTo>
                  <a:pt x="147134" y="292943"/>
                </a:lnTo>
                <a:lnTo>
                  <a:pt x="186069" y="261862"/>
                </a:lnTo>
                <a:lnTo>
                  <a:pt x="227465" y="234511"/>
                </a:lnTo>
                <a:lnTo>
                  <a:pt x="270637" y="211072"/>
                </a:lnTo>
                <a:lnTo>
                  <a:pt x="314088" y="189909"/>
                </a:lnTo>
                <a:lnTo>
                  <a:pt x="358711" y="170898"/>
                </a:lnTo>
                <a:lnTo>
                  <a:pt x="404386" y="153878"/>
                </a:lnTo>
                <a:lnTo>
                  <a:pt x="450993" y="138690"/>
                </a:lnTo>
                <a:lnTo>
                  <a:pt x="498411" y="125174"/>
                </a:lnTo>
                <a:lnTo>
                  <a:pt x="546519" y="113168"/>
                </a:lnTo>
                <a:lnTo>
                  <a:pt x="595199" y="102514"/>
                </a:lnTo>
                <a:lnTo>
                  <a:pt x="644330" y="93051"/>
                </a:lnTo>
                <a:lnTo>
                  <a:pt x="693791" y="84619"/>
                </a:lnTo>
                <a:lnTo>
                  <a:pt x="743462" y="77058"/>
                </a:lnTo>
                <a:lnTo>
                  <a:pt x="793223" y="70207"/>
                </a:lnTo>
                <a:lnTo>
                  <a:pt x="1086948" y="35062"/>
                </a:lnTo>
                <a:lnTo>
                  <a:pt x="1133973" y="28703"/>
                </a:lnTo>
                <a:lnTo>
                  <a:pt x="1182140" y="21695"/>
                </a:lnTo>
                <a:lnTo>
                  <a:pt x="1230493" y="15604"/>
                </a:lnTo>
                <a:lnTo>
                  <a:pt x="1243378" y="14239"/>
                </a:lnTo>
                <a:lnTo>
                  <a:pt x="1474426" y="0"/>
                </a:lnTo>
                <a:lnTo>
                  <a:pt x="1523528" y="65"/>
                </a:lnTo>
                <a:lnTo>
                  <a:pt x="1572683" y="1265"/>
                </a:lnTo>
                <a:lnTo>
                  <a:pt x="1621879" y="3631"/>
                </a:lnTo>
                <a:lnTo>
                  <a:pt x="1671099" y="7193"/>
                </a:lnTo>
                <a:lnTo>
                  <a:pt x="1720324" y="11983"/>
                </a:lnTo>
                <a:lnTo>
                  <a:pt x="1769537" y="18031"/>
                </a:lnTo>
                <a:lnTo>
                  <a:pt x="1818718" y="25369"/>
                </a:lnTo>
                <a:lnTo>
                  <a:pt x="1867850" y="34027"/>
                </a:lnTo>
                <a:lnTo>
                  <a:pt x="1919075" y="44026"/>
                </a:lnTo>
                <a:lnTo>
                  <a:pt x="1969832" y="55322"/>
                </a:lnTo>
                <a:lnTo>
                  <a:pt x="2019831" y="68264"/>
                </a:lnTo>
                <a:lnTo>
                  <a:pt x="2068777" y="83203"/>
                </a:lnTo>
                <a:lnTo>
                  <a:pt x="2116380" y="100487"/>
                </a:lnTo>
                <a:lnTo>
                  <a:pt x="2162347" y="120466"/>
                </a:lnTo>
                <a:lnTo>
                  <a:pt x="2206386" y="143489"/>
                </a:lnTo>
                <a:lnTo>
                  <a:pt x="2248204" y="169905"/>
                </a:lnTo>
                <a:lnTo>
                  <a:pt x="2287510" y="200065"/>
                </a:lnTo>
                <a:lnTo>
                  <a:pt x="2324011" y="234316"/>
                </a:lnTo>
                <a:lnTo>
                  <a:pt x="2357416" y="273009"/>
                </a:lnTo>
                <a:lnTo>
                  <a:pt x="2387431" y="316494"/>
                </a:lnTo>
                <a:lnTo>
                  <a:pt x="2409659" y="354684"/>
                </a:lnTo>
                <a:lnTo>
                  <a:pt x="2429935" y="396474"/>
                </a:lnTo>
                <a:lnTo>
                  <a:pt x="2447847" y="441186"/>
                </a:lnTo>
                <a:lnTo>
                  <a:pt x="2462983" y="488139"/>
                </a:lnTo>
                <a:lnTo>
                  <a:pt x="2474932" y="536653"/>
                </a:lnTo>
                <a:lnTo>
                  <a:pt x="2483282" y="586048"/>
                </a:lnTo>
                <a:lnTo>
                  <a:pt x="2487622" y="635645"/>
                </a:lnTo>
                <a:lnTo>
                  <a:pt x="2487540" y="684762"/>
                </a:lnTo>
                <a:lnTo>
                  <a:pt x="2482625" y="732721"/>
                </a:lnTo>
                <a:lnTo>
                  <a:pt x="2472464" y="778841"/>
                </a:lnTo>
                <a:lnTo>
                  <a:pt x="2456646" y="822443"/>
                </a:lnTo>
                <a:lnTo>
                  <a:pt x="2434760" y="862846"/>
                </a:lnTo>
                <a:lnTo>
                  <a:pt x="2406394" y="899370"/>
                </a:lnTo>
                <a:lnTo>
                  <a:pt x="2373063" y="929805"/>
                </a:lnTo>
                <a:lnTo>
                  <a:pt x="2334738" y="955105"/>
                </a:lnTo>
                <a:lnTo>
                  <a:pt x="2292132" y="975806"/>
                </a:lnTo>
                <a:lnTo>
                  <a:pt x="2245955" y="992439"/>
                </a:lnTo>
                <a:lnTo>
                  <a:pt x="2196921" y="1005539"/>
                </a:lnTo>
                <a:lnTo>
                  <a:pt x="2145740" y="1015640"/>
                </a:lnTo>
                <a:lnTo>
                  <a:pt x="2093125" y="1023275"/>
                </a:lnTo>
                <a:lnTo>
                  <a:pt x="2039786" y="1028978"/>
                </a:lnTo>
                <a:lnTo>
                  <a:pt x="2000176" y="1032173"/>
                </a:lnTo>
                <a:lnTo>
                  <a:pt x="1484853" y="1063932"/>
                </a:lnTo>
                <a:lnTo>
                  <a:pt x="1433496" y="1067702"/>
                </a:lnTo>
                <a:lnTo>
                  <a:pt x="1383216" y="1073910"/>
                </a:lnTo>
                <a:lnTo>
                  <a:pt x="1334397" y="1083392"/>
                </a:lnTo>
                <a:lnTo>
                  <a:pt x="1286214" y="1101551"/>
                </a:lnTo>
                <a:lnTo>
                  <a:pt x="1275854" y="1109450"/>
                </a:lnTo>
                <a:lnTo>
                  <a:pt x="1015313" y="1125512"/>
                </a:lnTo>
                <a:lnTo>
                  <a:pt x="966584" y="1133071"/>
                </a:lnTo>
                <a:lnTo>
                  <a:pt x="917474" y="1139749"/>
                </a:lnTo>
                <a:lnTo>
                  <a:pt x="868112" y="1145636"/>
                </a:lnTo>
                <a:lnTo>
                  <a:pt x="818572" y="1150826"/>
                </a:lnTo>
                <a:lnTo>
                  <a:pt x="768928" y="1155417"/>
                </a:lnTo>
                <a:lnTo>
                  <a:pt x="669622" y="1163187"/>
                </a:lnTo>
                <a:lnTo>
                  <a:pt x="521729" y="1172756"/>
                </a:lnTo>
                <a:close/>
              </a:path>
              <a:path w="2487929" h="1350645">
                <a:moveTo>
                  <a:pt x="1693409" y="1056573"/>
                </a:moveTo>
                <a:lnTo>
                  <a:pt x="1641567" y="1058922"/>
                </a:lnTo>
                <a:lnTo>
                  <a:pt x="1536906" y="1061768"/>
                </a:lnTo>
                <a:lnTo>
                  <a:pt x="1484853" y="1063932"/>
                </a:lnTo>
                <a:lnTo>
                  <a:pt x="2000176" y="1032173"/>
                </a:lnTo>
                <a:lnTo>
                  <a:pt x="1986435" y="1033281"/>
                </a:lnTo>
                <a:lnTo>
                  <a:pt x="1882546" y="1039827"/>
                </a:lnTo>
                <a:lnTo>
                  <a:pt x="1833431" y="1043137"/>
                </a:lnTo>
                <a:lnTo>
                  <a:pt x="1787150" y="1047182"/>
                </a:lnTo>
                <a:lnTo>
                  <a:pt x="1744417" y="1052496"/>
                </a:lnTo>
                <a:lnTo>
                  <a:pt x="1693409" y="1056573"/>
                </a:lnTo>
                <a:close/>
              </a:path>
              <a:path w="2487929" h="1350645">
                <a:moveTo>
                  <a:pt x="1933785" y="1036720"/>
                </a:moveTo>
                <a:lnTo>
                  <a:pt x="1882546" y="1039827"/>
                </a:lnTo>
                <a:lnTo>
                  <a:pt x="1947532" y="1035822"/>
                </a:lnTo>
                <a:lnTo>
                  <a:pt x="1933785" y="1036720"/>
                </a:lnTo>
                <a:close/>
              </a:path>
              <a:path w="2487929" h="1350645">
                <a:moveTo>
                  <a:pt x="1198449" y="1350084"/>
                </a:moveTo>
                <a:lnTo>
                  <a:pt x="1159504" y="1326048"/>
                </a:lnTo>
                <a:lnTo>
                  <a:pt x="1124647" y="1294734"/>
                </a:lnTo>
                <a:lnTo>
                  <a:pt x="1094747" y="1257498"/>
                </a:lnTo>
                <a:lnTo>
                  <a:pt x="1070673" y="1215690"/>
                </a:lnTo>
                <a:lnTo>
                  <a:pt x="1053293" y="1170666"/>
                </a:lnTo>
                <a:lnTo>
                  <a:pt x="1043476" y="1123771"/>
                </a:lnTo>
                <a:lnTo>
                  <a:pt x="1275854" y="1109450"/>
                </a:lnTo>
                <a:lnTo>
                  <a:pt x="1250245" y="1128976"/>
                </a:lnTo>
                <a:lnTo>
                  <a:pt x="1224913" y="1164095"/>
                </a:lnTo>
                <a:lnTo>
                  <a:pt x="1208644" y="1205337"/>
                </a:lnTo>
                <a:lnTo>
                  <a:pt x="1199861" y="1251131"/>
                </a:lnTo>
                <a:lnTo>
                  <a:pt x="1196988" y="1299904"/>
                </a:lnTo>
                <a:lnTo>
                  <a:pt x="1198449" y="1350084"/>
                </a:lnTo>
                <a:close/>
              </a:path>
            </a:pathLst>
          </a:custGeom>
          <a:solidFill>
            <a:schemeClr val="accent5">
              <a:lumMod val="40000"/>
              <a:lumOff val="60000"/>
              <a:alpha val="81959"/>
            </a:schemeClr>
          </a:solidFill>
        </p:spPr>
        <p:txBody>
          <a:bodyPr wrap="square" lIns="0" tIns="0" rIns="0" bIns="0" rtlCol="0"/>
          <a:lstStyle/>
          <a:p>
            <a:endParaRPr/>
          </a:p>
        </p:txBody>
      </p:sp>
      <p:sp>
        <p:nvSpPr>
          <p:cNvPr id="25" name="object 25"/>
          <p:cNvSpPr/>
          <p:nvPr/>
        </p:nvSpPr>
        <p:spPr>
          <a:xfrm>
            <a:off x="1838330" y="4949233"/>
            <a:ext cx="427990" cy="46990"/>
          </a:xfrm>
          <a:custGeom>
            <a:avLst/>
            <a:gdLst/>
            <a:ahLst/>
            <a:cxnLst/>
            <a:rect l="l" t="t" r="r" b="b"/>
            <a:pathLst>
              <a:path w="427989" h="46989">
                <a:moveTo>
                  <a:pt x="175059" y="45414"/>
                </a:moveTo>
                <a:lnTo>
                  <a:pt x="165093" y="45938"/>
                </a:lnTo>
                <a:lnTo>
                  <a:pt x="155205" y="46254"/>
                </a:lnTo>
                <a:lnTo>
                  <a:pt x="135811" y="46577"/>
                </a:lnTo>
                <a:lnTo>
                  <a:pt x="126314" y="46583"/>
                </a:lnTo>
                <a:lnTo>
                  <a:pt x="116987" y="46418"/>
                </a:lnTo>
                <a:lnTo>
                  <a:pt x="73814" y="43658"/>
                </a:lnTo>
                <a:lnTo>
                  <a:pt x="60927" y="41998"/>
                </a:lnTo>
                <a:lnTo>
                  <a:pt x="56101" y="41492"/>
                </a:lnTo>
                <a:lnTo>
                  <a:pt x="17556" y="32766"/>
                </a:lnTo>
                <a:lnTo>
                  <a:pt x="11807" y="31211"/>
                </a:lnTo>
                <a:lnTo>
                  <a:pt x="7497" y="29266"/>
                </a:lnTo>
                <a:lnTo>
                  <a:pt x="4504" y="28195"/>
                </a:lnTo>
                <a:lnTo>
                  <a:pt x="1554" y="27020"/>
                </a:lnTo>
                <a:lnTo>
                  <a:pt x="0" y="26362"/>
                </a:lnTo>
                <a:lnTo>
                  <a:pt x="7946" y="27530"/>
                </a:lnTo>
                <a:lnTo>
                  <a:pt x="12536" y="28302"/>
                </a:lnTo>
                <a:lnTo>
                  <a:pt x="18374" y="28847"/>
                </a:lnTo>
                <a:lnTo>
                  <a:pt x="24177" y="29645"/>
                </a:lnTo>
                <a:lnTo>
                  <a:pt x="31364" y="29955"/>
                </a:lnTo>
                <a:lnTo>
                  <a:pt x="39480" y="30611"/>
                </a:lnTo>
                <a:lnTo>
                  <a:pt x="52432" y="31005"/>
                </a:lnTo>
                <a:lnTo>
                  <a:pt x="66775" y="31239"/>
                </a:lnTo>
                <a:lnTo>
                  <a:pt x="74456" y="31213"/>
                </a:lnTo>
                <a:lnTo>
                  <a:pt x="99147" y="30701"/>
                </a:lnTo>
                <a:lnTo>
                  <a:pt x="107846" y="30363"/>
                </a:lnTo>
                <a:lnTo>
                  <a:pt x="116771" y="29916"/>
                </a:lnTo>
                <a:lnTo>
                  <a:pt x="379552" y="13872"/>
                </a:lnTo>
                <a:lnTo>
                  <a:pt x="376608" y="14631"/>
                </a:lnTo>
                <a:lnTo>
                  <a:pt x="338854" y="23295"/>
                </a:lnTo>
                <a:lnTo>
                  <a:pt x="275299" y="34815"/>
                </a:lnTo>
                <a:lnTo>
                  <a:pt x="235700" y="40125"/>
                </a:lnTo>
                <a:lnTo>
                  <a:pt x="195234" y="44045"/>
                </a:lnTo>
                <a:lnTo>
                  <a:pt x="175059" y="45414"/>
                </a:lnTo>
                <a:close/>
              </a:path>
              <a:path w="427989" h="46989">
                <a:moveTo>
                  <a:pt x="379552" y="13872"/>
                </a:moveTo>
                <a:lnTo>
                  <a:pt x="135178" y="28933"/>
                </a:lnTo>
                <a:lnTo>
                  <a:pt x="154226" y="27608"/>
                </a:lnTo>
                <a:lnTo>
                  <a:pt x="160650" y="27011"/>
                </a:lnTo>
                <a:lnTo>
                  <a:pt x="173768" y="26102"/>
                </a:lnTo>
                <a:lnTo>
                  <a:pt x="183641" y="25276"/>
                </a:lnTo>
                <a:lnTo>
                  <a:pt x="213566" y="22394"/>
                </a:lnTo>
                <a:lnTo>
                  <a:pt x="233559" y="20540"/>
                </a:lnTo>
                <a:lnTo>
                  <a:pt x="360490" y="6707"/>
                </a:lnTo>
                <a:lnTo>
                  <a:pt x="427763" y="0"/>
                </a:lnTo>
                <a:lnTo>
                  <a:pt x="421340" y="2254"/>
                </a:lnTo>
                <a:lnTo>
                  <a:pt x="400505" y="8292"/>
                </a:lnTo>
                <a:lnTo>
                  <a:pt x="389281" y="11363"/>
                </a:lnTo>
                <a:lnTo>
                  <a:pt x="379552" y="13872"/>
                </a:lnTo>
                <a:close/>
              </a:path>
            </a:pathLst>
          </a:custGeom>
          <a:solidFill>
            <a:srgbClr val="F0F0F0">
              <a:alpha val="81959"/>
            </a:srgbClr>
          </a:solidFill>
        </p:spPr>
        <p:txBody>
          <a:bodyPr wrap="square" lIns="0" tIns="0" rIns="0" bIns="0" rtlCol="0"/>
          <a:lstStyle/>
          <a:p>
            <a:endParaRPr/>
          </a:p>
        </p:txBody>
      </p:sp>
      <p:sp>
        <p:nvSpPr>
          <p:cNvPr id="26" name="object 26"/>
          <p:cNvSpPr/>
          <p:nvPr/>
        </p:nvSpPr>
        <p:spPr>
          <a:xfrm>
            <a:off x="3300418" y="3767775"/>
            <a:ext cx="427990" cy="283210"/>
          </a:xfrm>
          <a:custGeom>
            <a:avLst/>
            <a:gdLst/>
            <a:ahLst/>
            <a:cxnLst/>
            <a:rect l="l" t="t" r="r" b="b"/>
            <a:pathLst>
              <a:path w="427989" h="283210">
                <a:moveTo>
                  <a:pt x="427573" y="283001"/>
                </a:moveTo>
                <a:lnTo>
                  <a:pt x="423718" y="275327"/>
                </a:lnTo>
                <a:lnTo>
                  <a:pt x="417443" y="261959"/>
                </a:lnTo>
                <a:lnTo>
                  <a:pt x="414798" y="256755"/>
                </a:lnTo>
                <a:lnTo>
                  <a:pt x="411729" y="251131"/>
                </a:lnTo>
                <a:lnTo>
                  <a:pt x="408367" y="245062"/>
                </a:lnTo>
                <a:lnTo>
                  <a:pt x="404844" y="238522"/>
                </a:lnTo>
                <a:lnTo>
                  <a:pt x="402347" y="234044"/>
                </a:lnTo>
                <a:lnTo>
                  <a:pt x="399292" y="229520"/>
                </a:lnTo>
                <a:lnTo>
                  <a:pt x="396266" y="224648"/>
                </a:lnTo>
                <a:lnTo>
                  <a:pt x="394804" y="222206"/>
                </a:lnTo>
                <a:lnTo>
                  <a:pt x="393236" y="219710"/>
                </a:lnTo>
                <a:lnTo>
                  <a:pt x="391666" y="217160"/>
                </a:lnTo>
                <a:lnTo>
                  <a:pt x="390145" y="214586"/>
                </a:lnTo>
                <a:lnTo>
                  <a:pt x="388178" y="212155"/>
                </a:lnTo>
                <a:lnTo>
                  <a:pt x="386454" y="209574"/>
                </a:lnTo>
                <a:lnTo>
                  <a:pt x="382615" y="204355"/>
                </a:lnTo>
                <a:lnTo>
                  <a:pt x="379241" y="199006"/>
                </a:lnTo>
                <a:lnTo>
                  <a:pt x="374980" y="193758"/>
                </a:lnTo>
                <a:lnTo>
                  <a:pt x="370770" y="188502"/>
                </a:lnTo>
                <a:lnTo>
                  <a:pt x="362014" y="177462"/>
                </a:lnTo>
                <a:lnTo>
                  <a:pt x="352266" y="166719"/>
                </a:lnTo>
                <a:lnTo>
                  <a:pt x="347278" y="161139"/>
                </a:lnTo>
                <a:lnTo>
                  <a:pt x="341860" y="155942"/>
                </a:lnTo>
                <a:lnTo>
                  <a:pt x="336621" y="150377"/>
                </a:lnTo>
                <a:lnTo>
                  <a:pt x="331038" y="144954"/>
                </a:lnTo>
                <a:lnTo>
                  <a:pt x="325219" y="139817"/>
                </a:lnTo>
                <a:lnTo>
                  <a:pt x="319484" y="134383"/>
                </a:lnTo>
                <a:lnTo>
                  <a:pt x="313313" y="129267"/>
                </a:lnTo>
                <a:lnTo>
                  <a:pt x="307047" y="124238"/>
                </a:lnTo>
                <a:lnTo>
                  <a:pt x="303864" y="121727"/>
                </a:lnTo>
                <a:lnTo>
                  <a:pt x="300777" y="119129"/>
                </a:lnTo>
                <a:lnTo>
                  <a:pt x="297640" y="116554"/>
                </a:lnTo>
                <a:lnTo>
                  <a:pt x="294264" y="114190"/>
                </a:lnTo>
                <a:lnTo>
                  <a:pt x="287707" y="109355"/>
                </a:lnTo>
                <a:lnTo>
                  <a:pt x="281188" y="104321"/>
                </a:lnTo>
                <a:lnTo>
                  <a:pt x="274203" y="99908"/>
                </a:lnTo>
                <a:lnTo>
                  <a:pt x="263837" y="93047"/>
                </a:lnTo>
                <a:lnTo>
                  <a:pt x="220470" y="68521"/>
                </a:lnTo>
                <a:lnTo>
                  <a:pt x="176069" y="48206"/>
                </a:lnTo>
                <a:lnTo>
                  <a:pt x="132680" y="32230"/>
                </a:lnTo>
                <a:lnTo>
                  <a:pt x="92384" y="20022"/>
                </a:lnTo>
                <a:lnTo>
                  <a:pt x="49368" y="9485"/>
                </a:lnTo>
                <a:lnTo>
                  <a:pt x="15715" y="2952"/>
                </a:lnTo>
                <a:lnTo>
                  <a:pt x="10032" y="1841"/>
                </a:lnTo>
                <a:lnTo>
                  <a:pt x="2089" y="721"/>
                </a:lnTo>
                <a:lnTo>
                  <a:pt x="0" y="399"/>
                </a:lnTo>
                <a:lnTo>
                  <a:pt x="6145" y="197"/>
                </a:lnTo>
                <a:lnTo>
                  <a:pt x="16026" y="0"/>
                </a:lnTo>
                <a:lnTo>
                  <a:pt x="29427" y="498"/>
                </a:lnTo>
                <a:lnTo>
                  <a:pt x="76045" y="4855"/>
                </a:lnTo>
                <a:lnTo>
                  <a:pt x="115602" y="11963"/>
                </a:lnTo>
                <a:lnTo>
                  <a:pt x="159655" y="23561"/>
                </a:lnTo>
                <a:lnTo>
                  <a:pt x="194284" y="35739"/>
                </a:lnTo>
                <a:lnTo>
                  <a:pt x="202180" y="38548"/>
                </a:lnTo>
                <a:lnTo>
                  <a:pt x="209820" y="42121"/>
                </a:lnTo>
                <a:lnTo>
                  <a:pt x="217650" y="45502"/>
                </a:lnTo>
                <a:lnTo>
                  <a:pt x="229232" y="51049"/>
                </a:lnTo>
                <a:lnTo>
                  <a:pt x="263495" y="69482"/>
                </a:lnTo>
                <a:lnTo>
                  <a:pt x="295937" y="91080"/>
                </a:lnTo>
                <a:lnTo>
                  <a:pt x="325671" y="115198"/>
                </a:lnTo>
                <a:lnTo>
                  <a:pt x="337691" y="126781"/>
                </a:lnTo>
                <a:lnTo>
                  <a:pt x="343539" y="132408"/>
                </a:lnTo>
                <a:lnTo>
                  <a:pt x="373810" y="168220"/>
                </a:lnTo>
                <a:lnTo>
                  <a:pt x="393118" y="198151"/>
                </a:lnTo>
                <a:lnTo>
                  <a:pt x="396367" y="203663"/>
                </a:lnTo>
                <a:lnTo>
                  <a:pt x="399646" y="209052"/>
                </a:lnTo>
                <a:lnTo>
                  <a:pt x="402361" y="214617"/>
                </a:lnTo>
                <a:lnTo>
                  <a:pt x="407261" y="225321"/>
                </a:lnTo>
                <a:lnTo>
                  <a:pt x="409787" y="230270"/>
                </a:lnTo>
                <a:lnTo>
                  <a:pt x="425402" y="274796"/>
                </a:lnTo>
                <a:lnTo>
                  <a:pt x="427573" y="283001"/>
                </a:lnTo>
                <a:close/>
              </a:path>
            </a:pathLst>
          </a:custGeom>
          <a:solidFill>
            <a:srgbClr val="F0F0F0">
              <a:alpha val="81959"/>
            </a:srgbClr>
          </a:solidFill>
        </p:spPr>
        <p:txBody>
          <a:bodyPr wrap="square" lIns="0" tIns="0" rIns="0" bIns="0" rtlCol="0"/>
          <a:lstStyle/>
          <a:p>
            <a:endParaRPr/>
          </a:p>
        </p:txBody>
      </p:sp>
      <p:sp>
        <p:nvSpPr>
          <p:cNvPr id="27" name="object 27"/>
          <p:cNvSpPr/>
          <p:nvPr/>
        </p:nvSpPr>
        <p:spPr>
          <a:xfrm>
            <a:off x="1453775" y="3914858"/>
            <a:ext cx="469265" cy="193675"/>
          </a:xfrm>
          <a:custGeom>
            <a:avLst/>
            <a:gdLst/>
            <a:ahLst/>
            <a:cxnLst/>
            <a:rect l="l" t="t" r="r" b="b"/>
            <a:pathLst>
              <a:path w="469264" h="193675">
                <a:moveTo>
                  <a:pt x="0" y="193675"/>
                </a:moveTo>
                <a:lnTo>
                  <a:pt x="956" y="191908"/>
                </a:lnTo>
                <a:lnTo>
                  <a:pt x="3044" y="188700"/>
                </a:lnTo>
                <a:lnTo>
                  <a:pt x="4028" y="187052"/>
                </a:lnTo>
                <a:lnTo>
                  <a:pt x="5453" y="185196"/>
                </a:lnTo>
                <a:lnTo>
                  <a:pt x="9683" y="179304"/>
                </a:lnTo>
                <a:lnTo>
                  <a:pt x="16545" y="171076"/>
                </a:lnTo>
                <a:lnTo>
                  <a:pt x="20691" y="166469"/>
                </a:lnTo>
                <a:lnTo>
                  <a:pt x="25322" y="161582"/>
                </a:lnTo>
                <a:lnTo>
                  <a:pt x="30395" y="156401"/>
                </a:lnTo>
                <a:lnTo>
                  <a:pt x="42091" y="145617"/>
                </a:lnTo>
                <a:lnTo>
                  <a:pt x="46124" y="141677"/>
                </a:lnTo>
                <a:lnTo>
                  <a:pt x="50951" y="138340"/>
                </a:lnTo>
                <a:lnTo>
                  <a:pt x="55694" y="134395"/>
                </a:lnTo>
                <a:lnTo>
                  <a:pt x="63070" y="128533"/>
                </a:lnTo>
                <a:lnTo>
                  <a:pt x="116069" y="94138"/>
                </a:lnTo>
                <a:lnTo>
                  <a:pt x="122794" y="90639"/>
                </a:lnTo>
                <a:lnTo>
                  <a:pt x="154083" y="74584"/>
                </a:lnTo>
                <a:lnTo>
                  <a:pt x="161483" y="71556"/>
                </a:lnTo>
                <a:lnTo>
                  <a:pt x="168876" y="68332"/>
                </a:lnTo>
                <a:lnTo>
                  <a:pt x="176295" y="65207"/>
                </a:lnTo>
                <a:lnTo>
                  <a:pt x="183695" y="61787"/>
                </a:lnTo>
                <a:lnTo>
                  <a:pt x="191281" y="58828"/>
                </a:lnTo>
                <a:lnTo>
                  <a:pt x="214257" y="50309"/>
                </a:lnTo>
                <a:lnTo>
                  <a:pt x="222003" y="47656"/>
                </a:lnTo>
                <a:lnTo>
                  <a:pt x="229603" y="44596"/>
                </a:lnTo>
                <a:lnTo>
                  <a:pt x="237429" y="42345"/>
                </a:lnTo>
                <a:lnTo>
                  <a:pt x="276008" y="30744"/>
                </a:lnTo>
                <a:lnTo>
                  <a:pt x="283633" y="28747"/>
                </a:lnTo>
                <a:lnTo>
                  <a:pt x="313759" y="21746"/>
                </a:lnTo>
                <a:lnTo>
                  <a:pt x="321067" y="19924"/>
                </a:lnTo>
                <a:lnTo>
                  <a:pt x="338902" y="16117"/>
                </a:lnTo>
                <a:lnTo>
                  <a:pt x="397151" y="6577"/>
                </a:lnTo>
                <a:lnTo>
                  <a:pt x="461094" y="443"/>
                </a:lnTo>
                <a:lnTo>
                  <a:pt x="469193" y="0"/>
                </a:lnTo>
                <a:lnTo>
                  <a:pt x="461302" y="2174"/>
                </a:lnTo>
                <a:lnTo>
                  <a:pt x="429634" y="9919"/>
                </a:lnTo>
                <a:lnTo>
                  <a:pt x="407386" y="15034"/>
                </a:lnTo>
                <a:lnTo>
                  <a:pt x="399127" y="17018"/>
                </a:lnTo>
                <a:lnTo>
                  <a:pt x="362639" y="26484"/>
                </a:lnTo>
                <a:lnTo>
                  <a:pt x="342471" y="31440"/>
                </a:lnTo>
                <a:lnTo>
                  <a:pt x="332159" y="34467"/>
                </a:lnTo>
                <a:lnTo>
                  <a:pt x="325223" y="36583"/>
                </a:lnTo>
                <a:lnTo>
                  <a:pt x="318070" y="38455"/>
                </a:lnTo>
                <a:lnTo>
                  <a:pt x="288697" y="46701"/>
                </a:lnTo>
                <a:lnTo>
                  <a:pt x="281338" y="49078"/>
                </a:lnTo>
                <a:lnTo>
                  <a:pt x="273921" y="51580"/>
                </a:lnTo>
                <a:lnTo>
                  <a:pt x="243650" y="61056"/>
                </a:lnTo>
                <a:lnTo>
                  <a:pt x="236004" y="63371"/>
                </a:lnTo>
                <a:lnTo>
                  <a:pt x="228627" y="66519"/>
                </a:lnTo>
                <a:lnTo>
                  <a:pt x="198484" y="77183"/>
                </a:lnTo>
                <a:lnTo>
                  <a:pt x="191024" y="79958"/>
                </a:lnTo>
                <a:lnTo>
                  <a:pt x="183772" y="83173"/>
                </a:lnTo>
                <a:lnTo>
                  <a:pt x="176479" y="86134"/>
                </a:lnTo>
                <a:lnTo>
                  <a:pt x="169281" y="89246"/>
                </a:lnTo>
                <a:lnTo>
                  <a:pt x="161910" y="91920"/>
                </a:lnTo>
                <a:lnTo>
                  <a:pt x="154871" y="95062"/>
                </a:lnTo>
                <a:lnTo>
                  <a:pt x="134182" y="104576"/>
                </a:lnTo>
                <a:lnTo>
                  <a:pt x="130793" y="106181"/>
                </a:lnTo>
                <a:lnTo>
                  <a:pt x="127372" y="107668"/>
                </a:lnTo>
                <a:lnTo>
                  <a:pt x="124079" y="109282"/>
                </a:lnTo>
                <a:lnTo>
                  <a:pt x="95606" y="123928"/>
                </a:lnTo>
                <a:lnTo>
                  <a:pt x="86879" y="129057"/>
                </a:lnTo>
                <a:lnTo>
                  <a:pt x="78334" y="133945"/>
                </a:lnTo>
                <a:lnTo>
                  <a:pt x="35404" y="162175"/>
                </a:lnTo>
                <a:lnTo>
                  <a:pt x="27810" y="168260"/>
                </a:lnTo>
                <a:lnTo>
                  <a:pt x="20952" y="173370"/>
                </a:lnTo>
                <a:lnTo>
                  <a:pt x="15801" y="178163"/>
                </a:lnTo>
                <a:lnTo>
                  <a:pt x="13126" y="180448"/>
                </a:lnTo>
                <a:lnTo>
                  <a:pt x="10828" y="182569"/>
                </a:lnTo>
                <a:lnTo>
                  <a:pt x="8878" y="184497"/>
                </a:lnTo>
                <a:lnTo>
                  <a:pt x="6904" y="186382"/>
                </a:lnTo>
                <a:lnTo>
                  <a:pt x="5149" y="187962"/>
                </a:lnTo>
                <a:lnTo>
                  <a:pt x="3914" y="189375"/>
                </a:lnTo>
                <a:lnTo>
                  <a:pt x="1300" y="192088"/>
                </a:lnTo>
                <a:lnTo>
                  <a:pt x="0" y="193675"/>
                </a:lnTo>
                <a:close/>
              </a:path>
            </a:pathLst>
          </a:custGeom>
          <a:solidFill>
            <a:srgbClr val="F0F0F0">
              <a:alpha val="81959"/>
            </a:srgbClr>
          </a:solidFill>
        </p:spPr>
        <p:txBody>
          <a:bodyPr wrap="square" lIns="0" tIns="0" rIns="0" bIns="0" rtlCol="0"/>
          <a:lstStyle/>
          <a:p>
            <a:endParaRPr/>
          </a:p>
        </p:txBody>
      </p:sp>
      <p:sp>
        <p:nvSpPr>
          <p:cNvPr id="28" name="object 28"/>
          <p:cNvSpPr txBox="1"/>
          <p:nvPr/>
        </p:nvSpPr>
        <p:spPr>
          <a:xfrm>
            <a:off x="1804291" y="4087044"/>
            <a:ext cx="1407160" cy="534670"/>
          </a:xfrm>
          <a:prstGeom prst="rect">
            <a:avLst/>
          </a:prstGeom>
        </p:spPr>
        <p:txBody>
          <a:bodyPr vert="horz" wrap="square" lIns="0" tIns="11430" rIns="0" bIns="0" rtlCol="0">
            <a:spAutoFit/>
          </a:bodyPr>
          <a:lstStyle/>
          <a:p>
            <a:pPr marL="73025" marR="5080" indent="-60960">
              <a:lnSpc>
                <a:spcPct val="107700"/>
              </a:lnSpc>
              <a:spcBef>
                <a:spcPts val="90"/>
              </a:spcBef>
            </a:pPr>
            <a:r>
              <a:rPr sz="1550" b="0" spc="65" dirty="0">
                <a:cs typeface="HelveticaNeueLT Pro 45 Lt"/>
              </a:rPr>
              <a:t>Leading</a:t>
            </a:r>
            <a:r>
              <a:rPr sz="1550" b="0" spc="-15" dirty="0">
                <a:cs typeface="HelveticaNeueLT Pro 45 Lt"/>
              </a:rPr>
              <a:t> </a:t>
            </a:r>
            <a:r>
              <a:rPr sz="1550" b="0" spc="60" dirty="0">
                <a:cs typeface="HelveticaNeueLT Pro 45 Lt"/>
              </a:rPr>
              <a:t>values  conversations</a:t>
            </a:r>
            <a:endParaRPr sz="1550" dirty="0">
              <a:cs typeface="HelveticaNeueLT Pro 45 Lt"/>
            </a:endParaRPr>
          </a:p>
        </p:txBody>
      </p:sp>
      <p:sp>
        <p:nvSpPr>
          <p:cNvPr id="29" name="object 29"/>
          <p:cNvSpPr/>
          <p:nvPr/>
        </p:nvSpPr>
        <p:spPr>
          <a:xfrm>
            <a:off x="936673" y="456244"/>
            <a:ext cx="2274570" cy="1219200"/>
          </a:xfrm>
          <a:custGeom>
            <a:avLst/>
            <a:gdLst/>
            <a:ahLst/>
            <a:cxnLst/>
            <a:rect l="l" t="t" r="r" b="b"/>
            <a:pathLst>
              <a:path w="2274570" h="1219200">
                <a:moveTo>
                  <a:pt x="447466" y="1024435"/>
                </a:moveTo>
                <a:lnTo>
                  <a:pt x="403809" y="1022469"/>
                </a:lnTo>
                <a:lnTo>
                  <a:pt x="355439" y="1016448"/>
                </a:lnTo>
                <a:lnTo>
                  <a:pt x="304411" y="1006191"/>
                </a:lnTo>
                <a:lnTo>
                  <a:pt x="252778" y="991517"/>
                </a:lnTo>
                <a:lnTo>
                  <a:pt x="202597" y="972242"/>
                </a:lnTo>
                <a:lnTo>
                  <a:pt x="155920" y="948185"/>
                </a:lnTo>
                <a:lnTo>
                  <a:pt x="114803" y="919165"/>
                </a:lnTo>
                <a:lnTo>
                  <a:pt x="81301" y="884999"/>
                </a:lnTo>
                <a:lnTo>
                  <a:pt x="58670" y="851347"/>
                </a:lnTo>
                <a:lnTo>
                  <a:pt x="40125" y="810380"/>
                </a:lnTo>
                <a:lnTo>
                  <a:pt x="25416" y="763773"/>
                </a:lnTo>
                <a:lnTo>
                  <a:pt x="14297" y="713199"/>
                </a:lnTo>
                <a:lnTo>
                  <a:pt x="6520" y="660331"/>
                </a:lnTo>
                <a:lnTo>
                  <a:pt x="1837" y="606844"/>
                </a:lnTo>
                <a:lnTo>
                  <a:pt x="0" y="554411"/>
                </a:lnTo>
                <a:lnTo>
                  <a:pt x="761" y="504705"/>
                </a:lnTo>
                <a:lnTo>
                  <a:pt x="3873" y="459399"/>
                </a:lnTo>
                <a:lnTo>
                  <a:pt x="9088" y="420168"/>
                </a:lnTo>
                <a:lnTo>
                  <a:pt x="22718" y="369597"/>
                </a:lnTo>
                <a:lnTo>
                  <a:pt x="43660" y="322598"/>
                </a:lnTo>
                <a:lnTo>
                  <a:pt x="71009" y="279351"/>
                </a:lnTo>
                <a:lnTo>
                  <a:pt x="103859" y="240038"/>
                </a:lnTo>
                <a:lnTo>
                  <a:pt x="141303" y="204840"/>
                </a:lnTo>
                <a:lnTo>
                  <a:pt x="182436" y="173940"/>
                </a:lnTo>
                <a:lnTo>
                  <a:pt x="226350" y="147519"/>
                </a:lnTo>
                <a:lnTo>
                  <a:pt x="272141" y="125759"/>
                </a:lnTo>
                <a:lnTo>
                  <a:pt x="318229" y="106780"/>
                </a:lnTo>
                <a:lnTo>
                  <a:pt x="365503" y="90366"/>
                </a:lnTo>
                <a:lnTo>
                  <a:pt x="413821" y="76297"/>
                </a:lnTo>
                <a:lnTo>
                  <a:pt x="463037" y="64353"/>
                </a:lnTo>
                <a:lnTo>
                  <a:pt x="513009" y="54315"/>
                </a:lnTo>
                <a:lnTo>
                  <a:pt x="563593" y="45965"/>
                </a:lnTo>
                <a:lnTo>
                  <a:pt x="614645" y="39081"/>
                </a:lnTo>
                <a:lnTo>
                  <a:pt x="666022" y="33446"/>
                </a:lnTo>
                <a:lnTo>
                  <a:pt x="717580" y="28840"/>
                </a:lnTo>
                <a:lnTo>
                  <a:pt x="769175" y="25042"/>
                </a:lnTo>
                <a:lnTo>
                  <a:pt x="1022689" y="10518"/>
                </a:lnTo>
                <a:lnTo>
                  <a:pt x="1122757" y="2759"/>
                </a:lnTo>
                <a:lnTo>
                  <a:pt x="1168997" y="0"/>
                </a:lnTo>
                <a:lnTo>
                  <a:pt x="1385669" y="0"/>
                </a:lnTo>
                <a:lnTo>
                  <a:pt x="1432607" y="2974"/>
                </a:lnTo>
                <a:lnTo>
                  <a:pt x="1484364" y="7651"/>
                </a:lnTo>
                <a:lnTo>
                  <a:pt x="1536079" y="13767"/>
                </a:lnTo>
                <a:lnTo>
                  <a:pt x="1587723" y="21364"/>
                </a:lnTo>
                <a:lnTo>
                  <a:pt x="1639268" y="30484"/>
                </a:lnTo>
                <a:lnTo>
                  <a:pt x="1690687" y="41170"/>
                </a:lnTo>
                <a:lnTo>
                  <a:pt x="1741950" y="53463"/>
                </a:lnTo>
                <a:lnTo>
                  <a:pt x="1792390" y="66715"/>
                </a:lnTo>
                <a:lnTo>
                  <a:pt x="1842204" y="81389"/>
                </a:lnTo>
                <a:lnTo>
                  <a:pt x="1891020" y="97879"/>
                </a:lnTo>
                <a:lnTo>
                  <a:pt x="1938465" y="116582"/>
                </a:lnTo>
                <a:lnTo>
                  <a:pt x="1984167" y="137894"/>
                </a:lnTo>
                <a:lnTo>
                  <a:pt x="2027753" y="162209"/>
                </a:lnTo>
                <a:lnTo>
                  <a:pt x="2068853" y="189924"/>
                </a:lnTo>
                <a:lnTo>
                  <a:pt x="2107092" y="221434"/>
                </a:lnTo>
                <a:lnTo>
                  <a:pt x="2142100" y="257135"/>
                </a:lnTo>
                <a:lnTo>
                  <a:pt x="2173504" y="297423"/>
                </a:lnTo>
                <a:lnTo>
                  <a:pt x="2200930" y="342693"/>
                </a:lnTo>
                <a:lnTo>
                  <a:pt x="2220524" y="382260"/>
                </a:lnTo>
                <a:lnTo>
                  <a:pt x="2237753" y="425522"/>
                </a:lnTo>
                <a:lnTo>
                  <a:pt x="2252186" y="471651"/>
                </a:lnTo>
                <a:lnTo>
                  <a:pt x="2263395" y="519825"/>
                </a:lnTo>
                <a:lnTo>
                  <a:pt x="2270950" y="569218"/>
                </a:lnTo>
                <a:lnTo>
                  <a:pt x="2274421" y="619006"/>
                </a:lnTo>
                <a:lnTo>
                  <a:pt x="2273379" y="668363"/>
                </a:lnTo>
                <a:lnTo>
                  <a:pt x="2267393" y="716465"/>
                </a:lnTo>
                <a:lnTo>
                  <a:pt x="2256035" y="762487"/>
                </a:lnTo>
                <a:lnTo>
                  <a:pt x="2238875" y="805606"/>
                </a:lnTo>
                <a:lnTo>
                  <a:pt x="2215483" y="844994"/>
                </a:lnTo>
                <a:lnTo>
                  <a:pt x="2185430" y="879829"/>
                </a:lnTo>
                <a:lnTo>
                  <a:pt x="2150590" y="907724"/>
                </a:lnTo>
                <a:lnTo>
                  <a:pt x="2110849" y="929862"/>
                </a:lnTo>
                <a:lnTo>
                  <a:pt x="2066980" y="946906"/>
                </a:lnTo>
                <a:lnTo>
                  <a:pt x="2019759" y="959520"/>
                </a:lnTo>
                <a:lnTo>
                  <a:pt x="1969961" y="968367"/>
                </a:lnTo>
                <a:lnTo>
                  <a:pt x="1918360" y="974111"/>
                </a:lnTo>
                <a:lnTo>
                  <a:pt x="1865731" y="977415"/>
                </a:lnTo>
                <a:lnTo>
                  <a:pt x="1812849" y="978941"/>
                </a:lnTo>
                <a:lnTo>
                  <a:pt x="1300127" y="979138"/>
                </a:lnTo>
                <a:lnTo>
                  <a:pt x="1246975" y="981778"/>
                </a:lnTo>
                <a:lnTo>
                  <a:pt x="1195269" y="988310"/>
                </a:lnTo>
                <a:lnTo>
                  <a:pt x="1150208" y="1002280"/>
                </a:lnTo>
                <a:lnTo>
                  <a:pt x="1140294" y="1008958"/>
                </a:lnTo>
                <a:lnTo>
                  <a:pt x="901257" y="1008962"/>
                </a:lnTo>
                <a:lnTo>
                  <a:pt x="851276" y="1013565"/>
                </a:lnTo>
                <a:lnTo>
                  <a:pt x="800946" y="1017153"/>
                </a:lnTo>
                <a:lnTo>
                  <a:pt x="750404" y="1019849"/>
                </a:lnTo>
                <a:lnTo>
                  <a:pt x="699735" y="1021781"/>
                </a:lnTo>
                <a:lnTo>
                  <a:pt x="649024" y="1023076"/>
                </a:lnTo>
                <a:lnTo>
                  <a:pt x="447466" y="1024435"/>
                </a:lnTo>
                <a:close/>
              </a:path>
              <a:path w="2274570" h="1219200">
                <a:moveTo>
                  <a:pt x="1518159" y="983965"/>
                </a:moveTo>
                <a:lnTo>
                  <a:pt x="1463742" y="982804"/>
                </a:lnTo>
                <a:lnTo>
                  <a:pt x="1354274" y="979213"/>
                </a:lnTo>
                <a:lnTo>
                  <a:pt x="1300127" y="979138"/>
                </a:lnTo>
                <a:lnTo>
                  <a:pt x="1787915" y="979138"/>
                </a:lnTo>
                <a:lnTo>
                  <a:pt x="1709425" y="979317"/>
                </a:lnTo>
                <a:lnTo>
                  <a:pt x="1660433" y="979492"/>
                </a:lnTo>
                <a:lnTo>
                  <a:pt x="1614288" y="980544"/>
                </a:lnTo>
                <a:lnTo>
                  <a:pt x="1571764" y="983136"/>
                </a:lnTo>
                <a:lnTo>
                  <a:pt x="1518159" y="983965"/>
                </a:lnTo>
                <a:close/>
              </a:path>
              <a:path w="2274570" h="1219200">
                <a:moveTo>
                  <a:pt x="1760489" y="979354"/>
                </a:moveTo>
                <a:lnTo>
                  <a:pt x="1709425" y="979317"/>
                </a:lnTo>
                <a:lnTo>
                  <a:pt x="1765230" y="979317"/>
                </a:lnTo>
                <a:lnTo>
                  <a:pt x="1760489" y="979354"/>
                </a:lnTo>
                <a:close/>
              </a:path>
              <a:path w="2274570" h="1219200">
                <a:moveTo>
                  <a:pt x="1056208" y="1219200"/>
                </a:moveTo>
                <a:lnTo>
                  <a:pt x="1046949" y="1219200"/>
                </a:lnTo>
                <a:lnTo>
                  <a:pt x="1015377" y="1195885"/>
                </a:lnTo>
                <a:lnTo>
                  <a:pt x="980939" y="1156961"/>
                </a:lnTo>
                <a:lnTo>
                  <a:pt x="953920" y="1111343"/>
                </a:lnTo>
                <a:lnTo>
                  <a:pt x="935559" y="1061265"/>
                </a:lnTo>
                <a:lnTo>
                  <a:pt x="927096" y="1008958"/>
                </a:lnTo>
                <a:lnTo>
                  <a:pt x="1140294" y="1008958"/>
                </a:lnTo>
                <a:lnTo>
                  <a:pt x="1115788" y="1025463"/>
                </a:lnTo>
                <a:lnTo>
                  <a:pt x="1090657" y="1056326"/>
                </a:lnTo>
                <a:lnTo>
                  <a:pt x="1073464" y="1093334"/>
                </a:lnTo>
                <a:lnTo>
                  <a:pt x="1062856" y="1134952"/>
                </a:lnTo>
                <a:lnTo>
                  <a:pt x="1057483" y="1179644"/>
                </a:lnTo>
                <a:lnTo>
                  <a:pt x="1056208" y="1219200"/>
                </a:lnTo>
                <a:close/>
              </a:path>
            </a:pathLst>
          </a:custGeom>
          <a:solidFill>
            <a:schemeClr val="accent5">
              <a:lumMod val="40000"/>
              <a:lumOff val="60000"/>
              <a:alpha val="81959"/>
            </a:schemeClr>
          </a:solidFill>
        </p:spPr>
        <p:txBody>
          <a:bodyPr wrap="square" lIns="0" tIns="0" rIns="0" bIns="0" rtlCol="0"/>
          <a:lstStyle/>
          <a:p>
            <a:endParaRPr/>
          </a:p>
        </p:txBody>
      </p:sp>
      <p:sp>
        <p:nvSpPr>
          <p:cNvPr id="30" name="object 30"/>
          <p:cNvSpPr/>
          <p:nvPr/>
        </p:nvSpPr>
        <p:spPr>
          <a:xfrm>
            <a:off x="1432054" y="1518385"/>
            <a:ext cx="393065" cy="27940"/>
          </a:xfrm>
          <a:custGeom>
            <a:avLst/>
            <a:gdLst/>
            <a:ahLst/>
            <a:cxnLst/>
            <a:rect l="l" t="t" r="r" b="b"/>
            <a:pathLst>
              <a:path w="393064" h="27940">
                <a:moveTo>
                  <a:pt x="158929" y="27443"/>
                </a:moveTo>
                <a:lnTo>
                  <a:pt x="114311" y="25755"/>
                </a:lnTo>
                <a:lnTo>
                  <a:pt x="73853" y="21298"/>
                </a:lnTo>
                <a:lnTo>
                  <a:pt x="54806" y="17833"/>
                </a:lnTo>
                <a:lnTo>
                  <a:pt x="50423" y="17094"/>
                </a:lnTo>
                <a:lnTo>
                  <a:pt x="15685" y="6884"/>
                </a:lnTo>
                <a:lnTo>
                  <a:pt x="10518" y="5128"/>
                </a:lnTo>
                <a:lnTo>
                  <a:pt x="6689" y="3095"/>
                </a:lnTo>
                <a:lnTo>
                  <a:pt x="4013" y="1940"/>
                </a:lnTo>
                <a:lnTo>
                  <a:pt x="1384" y="692"/>
                </a:lnTo>
                <a:lnTo>
                  <a:pt x="0" y="0"/>
                </a:lnTo>
                <a:lnTo>
                  <a:pt x="7196" y="1524"/>
                </a:lnTo>
                <a:lnTo>
                  <a:pt x="11348" y="2494"/>
                </a:lnTo>
                <a:lnTo>
                  <a:pt x="16654" y="3326"/>
                </a:lnTo>
                <a:lnTo>
                  <a:pt x="21913" y="4389"/>
                </a:lnTo>
                <a:lnTo>
                  <a:pt x="28464" y="5082"/>
                </a:lnTo>
                <a:lnTo>
                  <a:pt x="35845" y="6144"/>
                </a:lnTo>
                <a:lnTo>
                  <a:pt x="90375" y="9609"/>
                </a:lnTo>
                <a:lnTo>
                  <a:pt x="347611" y="10025"/>
                </a:lnTo>
                <a:lnTo>
                  <a:pt x="344877" y="10557"/>
                </a:lnTo>
                <a:lnTo>
                  <a:pt x="285807" y="19664"/>
                </a:lnTo>
                <a:lnTo>
                  <a:pt x="242154" y="24195"/>
                </a:lnTo>
                <a:lnTo>
                  <a:pt x="196066" y="26935"/>
                </a:lnTo>
                <a:lnTo>
                  <a:pt x="177446" y="27328"/>
                </a:lnTo>
                <a:lnTo>
                  <a:pt x="158929" y="27443"/>
                </a:lnTo>
                <a:close/>
              </a:path>
              <a:path w="393064" h="27940">
                <a:moveTo>
                  <a:pt x="347611" y="10025"/>
                </a:moveTo>
                <a:lnTo>
                  <a:pt x="123406" y="10025"/>
                </a:lnTo>
                <a:lnTo>
                  <a:pt x="140891" y="9887"/>
                </a:lnTo>
                <a:lnTo>
                  <a:pt x="146796" y="9702"/>
                </a:lnTo>
                <a:lnTo>
                  <a:pt x="158837" y="9609"/>
                </a:lnTo>
                <a:lnTo>
                  <a:pt x="167907" y="9409"/>
                </a:lnTo>
                <a:lnTo>
                  <a:pt x="195420" y="8454"/>
                </a:lnTo>
                <a:lnTo>
                  <a:pt x="213799" y="7883"/>
                </a:lnTo>
                <a:lnTo>
                  <a:pt x="330591" y="2356"/>
                </a:lnTo>
                <a:lnTo>
                  <a:pt x="392456" y="0"/>
                </a:lnTo>
                <a:lnTo>
                  <a:pt x="386459" y="1709"/>
                </a:lnTo>
                <a:lnTo>
                  <a:pt x="367075" y="6081"/>
                </a:lnTo>
                <a:lnTo>
                  <a:pt x="356643" y="8270"/>
                </a:lnTo>
                <a:lnTo>
                  <a:pt x="347611" y="10025"/>
                </a:lnTo>
                <a:close/>
              </a:path>
            </a:pathLst>
          </a:custGeom>
          <a:solidFill>
            <a:srgbClr val="F0F0F0">
              <a:alpha val="81959"/>
            </a:srgbClr>
          </a:solidFill>
        </p:spPr>
        <p:txBody>
          <a:bodyPr wrap="square" lIns="0" tIns="0" rIns="0" bIns="0" rtlCol="0"/>
          <a:lstStyle/>
          <a:p>
            <a:endParaRPr/>
          </a:p>
        </p:txBody>
      </p:sp>
      <p:sp>
        <p:nvSpPr>
          <p:cNvPr id="31" name="object 31"/>
          <p:cNvSpPr/>
          <p:nvPr/>
        </p:nvSpPr>
        <p:spPr>
          <a:xfrm>
            <a:off x="2836400" y="490810"/>
            <a:ext cx="375285" cy="284480"/>
          </a:xfrm>
          <a:custGeom>
            <a:avLst/>
            <a:gdLst/>
            <a:ahLst/>
            <a:cxnLst/>
            <a:rect l="l" t="t" r="r" b="b"/>
            <a:pathLst>
              <a:path w="375285" h="284480">
                <a:moveTo>
                  <a:pt x="374879" y="284139"/>
                </a:moveTo>
                <a:lnTo>
                  <a:pt x="371788" y="276863"/>
                </a:lnTo>
                <a:lnTo>
                  <a:pt x="366806" y="264213"/>
                </a:lnTo>
                <a:lnTo>
                  <a:pt x="364268" y="257897"/>
                </a:lnTo>
                <a:lnTo>
                  <a:pt x="360439" y="250532"/>
                </a:lnTo>
                <a:lnTo>
                  <a:pt x="356610" y="241943"/>
                </a:lnTo>
                <a:lnTo>
                  <a:pt x="354580" y="237684"/>
                </a:lnTo>
                <a:lnTo>
                  <a:pt x="352043" y="233350"/>
                </a:lnTo>
                <a:lnTo>
                  <a:pt x="349552" y="228698"/>
                </a:lnTo>
                <a:lnTo>
                  <a:pt x="348352" y="226369"/>
                </a:lnTo>
                <a:lnTo>
                  <a:pt x="345769" y="221550"/>
                </a:lnTo>
                <a:lnTo>
                  <a:pt x="344523" y="219097"/>
                </a:lnTo>
                <a:lnTo>
                  <a:pt x="342862" y="216750"/>
                </a:lnTo>
                <a:lnTo>
                  <a:pt x="341432" y="214278"/>
                </a:lnTo>
                <a:lnTo>
                  <a:pt x="338217" y="209261"/>
                </a:lnTo>
                <a:lnTo>
                  <a:pt x="335435" y="204151"/>
                </a:lnTo>
                <a:lnTo>
                  <a:pt x="331836" y="199082"/>
                </a:lnTo>
                <a:lnTo>
                  <a:pt x="328284" y="194010"/>
                </a:lnTo>
                <a:lnTo>
                  <a:pt x="320903" y="183360"/>
                </a:lnTo>
                <a:lnTo>
                  <a:pt x="312599" y="172928"/>
                </a:lnTo>
                <a:lnTo>
                  <a:pt x="308355" y="167513"/>
                </a:lnTo>
                <a:lnTo>
                  <a:pt x="303695" y="162426"/>
                </a:lnTo>
                <a:lnTo>
                  <a:pt x="299220" y="157012"/>
                </a:lnTo>
                <a:lnTo>
                  <a:pt x="294422" y="151708"/>
                </a:lnTo>
                <a:lnTo>
                  <a:pt x="289394" y="146653"/>
                </a:lnTo>
                <a:lnTo>
                  <a:pt x="284458" y="141331"/>
                </a:lnTo>
                <a:lnTo>
                  <a:pt x="279106" y="136276"/>
                </a:lnTo>
                <a:lnTo>
                  <a:pt x="273662" y="131296"/>
                </a:lnTo>
                <a:lnTo>
                  <a:pt x="270894" y="128806"/>
                </a:lnTo>
                <a:lnTo>
                  <a:pt x="268219" y="126241"/>
                </a:lnTo>
                <a:lnTo>
                  <a:pt x="265497" y="123696"/>
                </a:lnTo>
                <a:lnTo>
                  <a:pt x="262544" y="121330"/>
                </a:lnTo>
                <a:lnTo>
                  <a:pt x="256824" y="116511"/>
                </a:lnTo>
                <a:lnTo>
                  <a:pt x="251149" y="111512"/>
                </a:lnTo>
                <a:lnTo>
                  <a:pt x="245014" y="107059"/>
                </a:lnTo>
                <a:lnTo>
                  <a:pt x="235925" y="100161"/>
                </a:lnTo>
                <a:lnTo>
                  <a:pt x="197670" y="75146"/>
                </a:lnTo>
                <a:lnTo>
                  <a:pt x="158232" y="53947"/>
                </a:lnTo>
                <a:lnTo>
                  <a:pt x="119475" y="36794"/>
                </a:lnTo>
                <a:lnTo>
                  <a:pt x="83333" y="23283"/>
                </a:lnTo>
                <a:lnTo>
                  <a:pt x="35522" y="8572"/>
                </a:lnTo>
                <a:lnTo>
                  <a:pt x="14254" y="3248"/>
                </a:lnTo>
                <a:lnTo>
                  <a:pt x="9088" y="1894"/>
                </a:lnTo>
                <a:lnTo>
                  <a:pt x="1891" y="414"/>
                </a:lnTo>
                <a:lnTo>
                  <a:pt x="0" y="0"/>
                </a:lnTo>
                <a:lnTo>
                  <a:pt x="5628" y="162"/>
                </a:lnTo>
                <a:lnTo>
                  <a:pt x="53399" y="5446"/>
                </a:lnTo>
                <a:lnTo>
                  <a:pt x="95645" y="14605"/>
                </a:lnTo>
                <a:lnTo>
                  <a:pt x="134455" y="26626"/>
                </a:lnTo>
                <a:lnTo>
                  <a:pt x="175583" y="43513"/>
                </a:lnTo>
                <a:lnTo>
                  <a:pt x="182641" y="46544"/>
                </a:lnTo>
                <a:lnTo>
                  <a:pt x="189423" y="50263"/>
                </a:lnTo>
                <a:lnTo>
                  <a:pt x="196389" y="53816"/>
                </a:lnTo>
                <a:lnTo>
                  <a:pt x="206663" y="59574"/>
                </a:lnTo>
                <a:lnTo>
                  <a:pt x="246720" y="85363"/>
                </a:lnTo>
                <a:lnTo>
                  <a:pt x="256132" y="92709"/>
                </a:lnTo>
                <a:lnTo>
                  <a:pt x="262498" y="97472"/>
                </a:lnTo>
                <a:lnTo>
                  <a:pt x="268357" y="102780"/>
                </a:lnTo>
                <a:lnTo>
                  <a:pt x="274308" y="107904"/>
                </a:lnTo>
                <a:lnTo>
                  <a:pt x="280352" y="112940"/>
                </a:lnTo>
                <a:lnTo>
                  <a:pt x="285703" y="118678"/>
                </a:lnTo>
                <a:lnTo>
                  <a:pt x="291193" y="124038"/>
                </a:lnTo>
                <a:lnTo>
                  <a:pt x="296591" y="129582"/>
                </a:lnTo>
                <a:lnTo>
                  <a:pt x="301527" y="135371"/>
                </a:lnTo>
                <a:lnTo>
                  <a:pt x="306555" y="140878"/>
                </a:lnTo>
                <a:lnTo>
                  <a:pt x="332206" y="175529"/>
                </a:lnTo>
                <a:lnTo>
                  <a:pt x="348167" y="204151"/>
                </a:lnTo>
                <a:lnTo>
                  <a:pt x="350826" y="209404"/>
                </a:lnTo>
                <a:lnTo>
                  <a:pt x="353519" y="214546"/>
                </a:lnTo>
                <a:lnTo>
                  <a:pt x="355687" y="219818"/>
                </a:lnTo>
                <a:lnTo>
                  <a:pt x="359563" y="229940"/>
                </a:lnTo>
                <a:lnTo>
                  <a:pt x="361592" y="234634"/>
                </a:lnTo>
                <a:lnTo>
                  <a:pt x="363161" y="239199"/>
                </a:lnTo>
                <a:lnTo>
                  <a:pt x="366021" y="248402"/>
                </a:lnTo>
                <a:lnTo>
                  <a:pt x="368651" y="256326"/>
                </a:lnTo>
                <a:lnTo>
                  <a:pt x="370266" y="263021"/>
                </a:lnTo>
                <a:lnTo>
                  <a:pt x="373434" y="276863"/>
                </a:lnTo>
                <a:lnTo>
                  <a:pt x="374879" y="284139"/>
                </a:lnTo>
                <a:close/>
              </a:path>
            </a:pathLst>
          </a:custGeom>
          <a:solidFill>
            <a:srgbClr val="F0F0F0">
              <a:alpha val="81959"/>
            </a:srgbClr>
          </a:solidFill>
        </p:spPr>
        <p:txBody>
          <a:bodyPr wrap="square" lIns="0" tIns="0" rIns="0" bIns="0" rtlCol="0"/>
          <a:lstStyle/>
          <a:p>
            <a:endParaRPr/>
          </a:p>
        </p:txBody>
      </p:sp>
      <p:sp>
        <p:nvSpPr>
          <p:cNvPr id="32" name="object 32"/>
          <p:cNvSpPr/>
          <p:nvPr/>
        </p:nvSpPr>
        <p:spPr>
          <a:xfrm>
            <a:off x="1129414" y="547588"/>
            <a:ext cx="440055" cy="151765"/>
          </a:xfrm>
          <a:custGeom>
            <a:avLst/>
            <a:gdLst/>
            <a:ahLst/>
            <a:cxnLst/>
            <a:rect l="l" t="t" r="r" b="b"/>
            <a:pathLst>
              <a:path w="440055" h="151765">
                <a:moveTo>
                  <a:pt x="0" y="151577"/>
                </a:moveTo>
                <a:lnTo>
                  <a:pt x="973" y="150006"/>
                </a:lnTo>
                <a:lnTo>
                  <a:pt x="3063" y="147174"/>
                </a:lnTo>
                <a:lnTo>
                  <a:pt x="4055" y="145714"/>
                </a:lnTo>
                <a:lnTo>
                  <a:pt x="5462" y="144088"/>
                </a:lnTo>
                <a:lnTo>
                  <a:pt x="9660" y="138908"/>
                </a:lnTo>
                <a:lnTo>
                  <a:pt x="12848" y="135517"/>
                </a:lnTo>
                <a:lnTo>
                  <a:pt x="17226" y="130606"/>
                </a:lnTo>
                <a:lnTo>
                  <a:pt x="23048" y="125159"/>
                </a:lnTo>
                <a:lnTo>
                  <a:pt x="29880" y="119019"/>
                </a:lnTo>
                <a:lnTo>
                  <a:pt x="41178" y="109765"/>
                </a:lnTo>
                <a:lnTo>
                  <a:pt x="45086" y="106369"/>
                </a:lnTo>
                <a:lnTo>
                  <a:pt x="49685" y="103574"/>
                </a:lnTo>
                <a:lnTo>
                  <a:pt x="54243" y="100215"/>
                </a:lnTo>
                <a:lnTo>
                  <a:pt x="61315" y="95242"/>
                </a:lnTo>
                <a:lnTo>
                  <a:pt x="111693" y="66613"/>
                </a:lnTo>
                <a:lnTo>
                  <a:pt x="118036" y="63776"/>
                </a:lnTo>
                <a:lnTo>
                  <a:pt x="147539" y="50784"/>
                </a:lnTo>
                <a:lnTo>
                  <a:pt x="154472" y="48419"/>
                </a:lnTo>
                <a:lnTo>
                  <a:pt x="161411" y="45873"/>
                </a:lnTo>
                <a:lnTo>
                  <a:pt x="168368" y="43420"/>
                </a:lnTo>
                <a:lnTo>
                  <a:pt x="175325" y="40694"/>
                </a:lnTo>
                <a:lnTo>
                  <a:pt x="182425" y="38402"/>
                </a:lnTo>
                <a:lnTo>
                  <a:pt x="203904" y="31869"/>
                </a:lnTo>
                <a:lnTo>
                  <a:pt x="211133" y="29869"/>
                </a:lnTo>
                <a:lnTo>
                  <a:pt x="218252" y="27485"/>
                </a:lnTo>
                <a:lnTo>
                  <a:pt x="225532" y="25858"/>
                </a:lnTo>
                <a:lnTo>
                  <a:pt x="261447" y="17376"/>
                </a:lnTo>
                <a:lnTo>
                  <a:pt x="268528" y="15971"/>
                </a:lnTo>
                <a:lnTo>
                  <a:pt x="296457" y="11240"/>
                </a:lnTo>
                <a:lnTo>
                  <a:pt x="303239" y="9979"/>
                </a:lnTo>
                <a:lnTo>
                  <a:pt x="319754" y="7489"/>
                </a:lnTo>
                <a:lnTo>
                  <a:pt x="373531" y="2016"/>
                </a:lnTo>
                <a:lnTo>
                  <a:pt x="432320" y="0"/>
                </a:lnTo>
                <a:lnTo>
                  <a:pt x="439747" y="50"/>
                </a:lnTo>
                <a:lnTo>
                  <a:pt x="432412" y="1603"/>
                </a:lnTo>
                <a:lnTo>
                  <a:pt x="405470" y="6569"/>
                </a:lnTo>
                <a:lnTo>
                  <a:pt x="382409" y="10374"/>
                </a:lnTo>
                <a:lnTo>
                  <a:pt x="374749" y="11731"/>
                </a:lnTo>
                <a:lnTo>
                  <a:pt x="340866" y="18368"/>
                </a:lnTo>
                <a:lnTo>
                  <a:pt x="322153" y="21783"/>
                </a:lnTo>
                <a:lnTo>
                  <a:pt x="312558" y="23983"/>
                </a:lnTo>
                <a:lnTo>
                  <a:pt x="306099" y="25535"/>
                </a:lnTo>
                <a:lnTo>
                  <a:pt x="299456" y="26852"/>
                </a:lnTo>
                <a:lnTo>
                  <a:pt x="272145" y="32770"/>
                </a:lnTo>
                <a:lnTo>
                  <a:pt x="265285" y="34540"/>
                </a:lnTo>
                <a:lnTo>
                  <a:pt x="258365" y="36420"/>
                </a:lnTo>
                <a:lnTo>
                  <a:pt x="230164" y="43420"/>
                </a:lnTo>
                <a:lnTo>
                  <a:pt x="223045" y="45115"/>
                </a:lnTo>
                <a:lnTo>
                  <a:pt x="216125" y="47592"/>
                </a:lnTo>
                <a:lnTo>
                  <a:pt x="187975" y="55691"/>
                </a:lnTo>
                <a:lnTo>
                  <a:pt x="180999" y="57820"/>
                </a:lnTo>
                <a:lnTo>
                  <a:pt x="174190" y="60366"/>
                </a:lnTo>
                <a:lnTo>
                  <a:pt x="167358" y="62676"/>
                </a:lnTo>
                <a:lnTo>
                  <a:pt x="160604" y="65130"/>
                </a:lnTo>
                <a:lnTo>
                  <a:pt x="153716" y="67172"/>
                </a:lnTo>
                <a:lnTo>
                  <a:pt x="147105" y="69662"/>
                </a:lnTo>
                <a:lnTo>
                  <a:pt x="127660" y="77239"/>
                </a:lnTo>
                <a:lnTo>
                  <a:pt x="124472" y="78523"/>
                </a:lnTo>
                <a:lnTo>
                  <a:pt x="121261" y="79697"/>
                </a:lnTo>
                <a:lnTo>
                  <a:pt x="118161" y="80995"/>
                </a:lnTo>
                <a:lnTo>
                  <a:pt x="91311" y="92850"/>
                </a:lnTo>
                <a:lnTo>
                  <a:pt x="83046" y="97073"/>
                </a:lnTo>
                <a:lnTo>
                  <a:pt x="74961" y="101084"/>
                </a:lnTo>
                <a:lnTo>
                  <a:pt x="34134" y="124614"/>
                </a:lnTo>
                <a:lnTo>
                  <a:pt x="26849" y="129779"/>
                </a:lnTo>
                <a:lnTo>
                  <a:pt x="20294" y="134090"/>
                </a:lnTo>
                <a:lnTo>
                  <a:pt x="15316" y="138206"/>
                </a:lnTo>
                <a:lnTo>
                  <a:pt x="12742" y="140156"/>
                </a:lnTo>
                <a:lnTo>
                  <a:pt x="10523" y="141976"/>
                </a:lnTo>
                <a:lnTo>
                  <a:pt x="8631" y="143640"/>
                </a:lnTo>
                <a:lnTo>
                  <a:pt x="6721" y="145261"/>
                </a:lnTo>
                <a:lnTo>
                  <a:pt x="5028" y="146615"/>
                </a:lnTo>
                <a:lnTo>
                  <a:pt x="3819" y="147844"/>
                </a:lnTo>
                <a:lnTo>
                  <a:pt x="1277" y="150191"/>
                </a:lnTo>
                <a:lnTo>
                  <a:pt x="0" y="151577"/>
                </a:lnTo>
                <a:close/>
              </a:path>
            </a:pathLst>
          </a:custGeom>
          <a:solidFill>
            <a:srgbClr val="F0F0F0">
              <a:alpha val="81959"/>
            </a:srgbClr>
          </a:solidFill>
        </p:spPr>
        <p:txBody>
          <a:bodyPr wrap="square" lIns="0" tIns="0" rIns="0" bIns="0" rtlCol="0"/>
          <a:lstStyle/>
          <a:p>
            <a:endParaRPr/>
          </a:p>
        </p:txBody>
      </p:sp>
      <p:sp>
        <p:nvSpPr>
          <p:cNvPr id="33" name="object 33"/>
          <p:cNvSpPr txBox="1"/>
          <p:nvPr/>
        </p:nvSpPr>
        <p:spPr>
          <a:xfrm>
            <a:off x="1391905" y="840711"/>
            <a:ext cx="1444495" cy="269176"/>
          </a:xfrm>
          <a:prstGeom prst="rect">
            <a:avLst/>
          </a:prstGeom>
        </p:spPr>
        <p:txBody>
          <a:bodyPr vert="horz" wrap="square" lIns="0" tIns="11430" rIns="0" bIns="0" rtlCol="0">
            <a:spAutoFit/>
          </a:bodyPr>
          <a:lstStyle/>
          <a:p>
            <a:pPr marL="142240" marR="5080" indent="-130175">
              <a:lnSpc>
                <a:spcPct val="107700"/>
              </a:lnSpc>
              <a:spcBef>
                <a:spcPts val="90"/>
              </a:spcBef>
            </a:pPr>
            <a:r>
              <a:rPr sz="1550" b="0" dirty="0">
                <a:cs typeface="HelveticaNeueLT Pro 45 Lt"/>
              </a:rPr>
              <a:t>Divisional  Forum</a:t>
            </a:r>
            <a:endParaRPr sz="1550" dirty="0">
              <a:cs typeface="HelveticaNeueLT Pro 45 Lt"/>
            </a:endParaRPr>
          </a:p>
        </p:txBody>
      </p:sp>
      <p:sp>
        <p:nvSpPr>
          <p:cNvPr id="34" name="object 34"/>
          <p:cNvSpPr/>
          <p:nvPr/>
        </p:nvSpPr>
        <p:spPr>
          <a:xfrm>
            <a:off x="4284649" y="2885239"/>
            <a:ext cx="2574290" cy="1398270"/>
          </a:xfrm>
          <a:custGeom>
            <a:avLst/>
            <a:gdLst/>
            <a:ahLst/>
            <a:cxnLst/>
            <a:rect l="l" t="t" r="r" b="b"/>
            <a:pathLst>
              <a:path w="2574290" h="1398270">
                <a:moveTo>
                  <a:pt x="539731" y="1214554"/>
                </a:moveTo>
                <a:lnTo>
                  <a:pt x="496176" y="1215492"/>
                </a:lnTo>
                <a:lnTo>
                  <a:pt x="447998" y="1213125"/>
                </a:lnTo>
                <a:lnTo>
                  <a:pt x="396816" y="1207210"/>
                </a:lnTo>
                <a:lnTo>
                  <a:pt x="344248" y="1197503"/>
                </a:lnTo>
                <a:lnTo>
                  <a:pt x="291911" y="1183760"/>
                </a:lnTo>
                <a:lnTo>
                  <a:pt x="241425" y="1165739"/>
                </a:lnTo>
                <a:lnTo>
                  <a:pt x="194407" y="1143195"/>
                </a:lnTo>
                <a:lnTo>
                  <a:pt x="152475" y="1115885"/>
                </a:lnTo>
                <a:lnTo>
                  <a:pt x="117247" y="1083565"/>
                </a:lnTo>
                <a:lnTo>
                  <a:pt x="91764" y="1051050"/>
                </a:lnTo>
                <a:lnTo>
                  <a:pt x="69682" y="1011378"/>
                </a:lnTo>
                <a:lnTo>
                  <a:pt x="50878" y="965971"/>
                </a:lnTo>
                <a:lnTo>
                  <a:pt x="35228" y="916252"/>
                </a:lnTo>
                <a:lnTo>
                  <a:pt x="22610" y="863646"/>
                </a:lnTo>
                <a:lnTo>
                  <a:pt x="12901" y="809576"/>
                </a:lnTo>
                <a:lnTo>
                  <a:pt x="5978" y="755465"/>
                </a:lnTo>
                <a:lnTo>
                  <a:pt x="1719" y="702737"/>
                </a:lnTo>
                <a:lnTo>
                  <a:pt x="0" y="652816"/>
                </a:lnTo>
                <a:lnTo>
                  <a:pt x="697" y="607124"/>
                </a:lnTo>
                <a:lnTo>
                  <a:pt x="3690" y="567086"/>
                </a:lnTo>
                <a:lnTo>
                  <a:pt x="12474" y="520669"/>
                </a:lnTo>
                <a:lnTo>
                  <a:pt x="26823" y="476457"/>
                </a:lnTo>
                <a:lnTo>
                  <a:pt x="46219" y="434586"/>
                </a:lnTo>
                <a:lnTo>
                  <a:pt x="70146" y="395192"/>
                </a:lnTo>
                <a:lnTo>
                  <a:pt x="98087" y="358413"/>
                </a:lnTo>
                <a:lnTo>
                  <a:pt x="129525" y="324385"/>
                </a:lnTo>
                <a:lnTo>
                  <a:pt x="163945" y="293244"/>
                </a:lnTo>
                <a:lnTo>
                  <a:pt x="200828" y="265126"/>
                </a:lnTo>
                <a:lnTo>
                  <a:pt x="239658" y="240170"/>
                </a:lnTo>
                <a:lnTo>
                  <a:pt x="279919" y="218510"/>
                </a:lnTo>
                <a:lnTo>
                  <a:pt x="324865" y="196595"/>
                </a:lnTo>
                <a:lnTo>
                  <a:pt x="371022" y="176908"/>
                </a:lnTo>
                <a:lnTo>
                  <a:pt x="418268" y="159284"/>
                </a:lnTo>
                <a:lnTo>
                  <a:pt x="466477" y="143558"/>
                </a:lnTo>
                <a:lnTo>
                  <a:pt x="515526" y="129562"/>
                </a:lnTo>
                <a:lnTo>
                  <a:pt x="565290" y="117132"/>
                </a:lnTo>
                <a:lnTo>
                  <a:pt x="615645" y="106101"/>
                </a:lnTo>
                <a:lnTo>
                  <a:pt x="666466" y="96304"/>
                </a:lnTo>
                <a:lnTo>
                  <a:pt x="717628" y="87575"/>
                </a:lnTo>
                <a:lnTo>
                  <a:pt x="769009" y="79748"/>
                </a:lnTo>
                <a:lnTo>
                  <a:pt x="820482" y="72656"/>
                </a:lnTo>
                <a:lnTo>
                  <a:pt x="1124315" y="36280"/>
                </a:lnTo>
                <a:lnTo>
                  <a:pt x="1172958" y="29697"/>
                </a:lnTo>
                <a:lnTo>
                  <a:pt x="1222782" y="22443"/>
                </a:lnTo>
                <a:lnTo>
                  <a:pt x="1272800" y="16139"/>
                </a:lnTo>
                <a:lnTo>
                  <a:pt x="1282440" y="15116"/>
                </a:lnTo>
                <a:lnTo>
                  <a:pt x="1527728" y="0"/>
                </a:lnTo>
                <a:lnTo>
                  <a:pt x="1575920" y="68"/>
                </a:lnTo>
                <a:lnTo>
                  <a:pt x="1626767" y="1315"/>
                </a:lnTo>
                <a:lnTo>
                  <a:pt x="1677657" y="3769"/>
                </a:lnTo>
                <a:lnTo>
                  <a:pt x="1728571" y="7462"/>
                </a:lnTo>
                <a:lnTo>
                  <a:pt x="1779491" y="12427"/>
                </a:lnTo>
                <a:lnTo>
                  <a:pt x="1830398" y="18695"/>
                </a:lnTo>
                <a:lnTo>
                  <a:pt x="1881273" y="26298"/>
                </a:lnTo>
                <a:lnTo>
                  <a:pt x="1932097" y="35270"/>
                </a:lnTo>
                <a:lnTo>
                  <a:pt x="1981023" y="44790"/>
                </a:lnTo>
                <a:lnTo>
                  <a:pt x="2029557" y="55431"/>
                </a:lnTo>
                <a:lnTo>
                  <a:pt x="2077461" y="67477"/>
                </a:lnTo>
                <a:lnTo>
                  <a:pt x="2124499" y="81214"/>
                </a:lnTo>
                <a:lnTo>
                  <a:pt x="2170431" y="96926"/>
                </a:lnTo>
                <a:lnTo>
                  <a:pt x="2215020" y="114897"/>
                </a:lnTo>
                <a:lnTo>
                  <a:pt x="2258030" y="135412"/>
                </a:lnTo>
                <a:lnTo>
                  <a:pt x="2299221" y="158756"/>
                </a:lnTo>
                <a:lnTo>
                  <a:pt x="2338356" y="185213"/>
                </a:lnTo>
                <a:lnTo>
                  <a:pt x="2375198" y="215068"/>
                </a:lnTo>
                <a:lnTo>
                  <a:pt x="2409508" y="248605"/>
                </a:lnTo>
                <a:lnTo>
                  <a:pt x="2441050" y="286109"/>
                </a:lnTo>
                <a:lnTo>
                  <a:pt x="2469585" y="327865"/>
                </a:lnTo>
                <a:lnTo>
                  <a:pt x="2491001" y="364463"/>
                </a:lnTo>
                <a:lnTo>
                  <a:pt x="2510701" y="404320"/>
                </a:lnTo>
                <a:lnTo>
                  <a:pt x="2528346" y="446872"/>
                </a:lnTo>
                <a:lnTo>
                  <a:pt x="2543594" y="491555"/>
                </a:lnTo>
                <a:lnTo>
                  <a:pt x="2556105" y="537806"/>
                </a:lnTo>
                <a:lnTo>
                  <a:pt x="2565537" y="585060"/>
                </a:lnTo>
                <a:lnTo>
                  <a:pt x="2571549" y="632754"/>
                </a:lnTo>
                <a:lnTo>
                  <a:pt x="2573801" y="680324"/>
                </a:lnTo>
                <a:lnTo>
                  <a:pt x="2571951" y="727206"/>
                </a:lnTo>
                <a:lnTo>
                  <a:pt x="2565659" y="772835"/>
                </a:lnTo>
                <a:lnTo>
                  <a:pt x="2554583" y="816649"/>
                </a:lnTo>
                <a:lnTo>
                  <a:pt x="2538384" y="858083"/>
                </a:lnTo>
                <a:lnTo>
                  <a:pt x="2516719" y="896574"/>
                </a:lnTo>
                <a:lnTo>
                  <a:pt x="2489247" y="931557"/>
                </a:lnTo>
                <a:lnTo>
                  <a:pt x="2457238" y="961146"/>
                </a:lnTo>
                <a:lnTo>
                  <a:pt x="2420686" y="986070"/>
                </a:lnTo>
                <a:lnTo>
                  <a:pt x="2380191" y="1006780"/>
                </a:lnTo>
                <a:lnTo>
                  <a:pt x="2336350" y="1023724"/>
                </a:lnTo>
                <a:lnTo>
                  <a:pt x="2289763" y="1037352"/>
                </a:lnTo>
                <a:lnTo>
                  <a:pt x="2241027" y="1048112"/>
                </a:lnTo>
                <a:lnTo>
                  <a:pt x="2190741" y="1056456"/>
                </a:lnTo>
                <a:lnTo>
                  <a:pt x="2139505" y="1062831"/>
                </a:lnTo>
                <a:lnTo>
                  <a:pt x="2087916" y="1067687"/>
                </a:lnTo>
                <a:lnTo>
                  <a:pt x="1535999" y="1101922"/>
                </a:lnTo>
                <a:lnTo>
                  <a:pt x="1482874" y="1105822"/>
                </a:lnTo>
                <a:lnTo>
                  <a:pt x="1430864" y="1112248"/>
                </a:lnTo>
                <a:lnTo>
                  <a:pt x="1380365" y="1122064"/>
                </a:lnTo>
                <a:lnTo>
                  <a:pt x="1336030" y="1137959"/>
                </a:lnTo>
                <a:lnTo>
                  <a:pt x="1319665" y="1149057"/>
                </a:lnTo>
                <a:lnTo>
                  <a:pt x="1050301" y="1165663"/>
                </a:lnTo>
                <a:lnTo>
                  <a:pt x="999895" y="1173488"/>
                </a:lnTo>
                <a:lnTo>
                  <a:pt x="949095" y="1180401"/>
                </a:lnTo>
                <a:lnTo>
                  <a:pt x="898035" y="1186494"/>
                </a:lnTo>
                <a:lnTo>
                  <a:pt x="846790" y="1191866"/>
                </a:lnTo>
                <a:lnTo>
                  <a:pt x="795438" y="1196617"/>
                </a:lnTo>
                <a:lnTo>
                  <a:pt x="692714" y="1204656"/>
                </a:lnTo>
                <a:lnTo>
                  <a:pt x="539731" y="1214554"/>
                </a:lnTo>
                <a:close/>
              </a:path>
              <a:path w="2574290" h="1398270">
                <a:moveTo>
                  <a:pt x="1751733" y="1094317"/>
                </a:moveTo>
                <a:lnTo>
                  <a:pt x="1698106" y="1096746"/>
                </a:lnTo>
                <a:lnTo>
                  <a:pt x="1589843" y="1099685"/>
                </a:lnTo>
                <a:lnTo>
                  <a:pt x="1535999" y="1101922"/>
                </a:lnTo>
                <a:lnTo>
                  <a:pt x="2069791" y="1069024"/>
                </a:lnTo>
                <a:lnTo>
                  <a:pt x="2036573" y="1071475"/>
                </a:lnTo>
                <a:lnTo>
                  <a:pt x="1937018" y="1077638"/>
                </a:lnTo>
                <a:lnTo>
                  <a:pt x="1890005" y="1080913"/>
                </a:lnTo>
                <a:lnTo>
                  <a:pt x="1845631" y="1084917"/>
                </a:lnTo>
                <a:lnTo>
                  <a:pt x="1804496" y="1090098"/>
                </a:lnTo>
                <a:lnTo>
                  <a:pt x="1751733" y="1094317"/>
                </a:lnTo>
                <a:close/>
              </a:path>
              <a:path w="2574290" h="1398270">
                <a:moveTo>
                  <a:pt x="1986074" y="1074642"/>
                </a:moveTo>
                <a:lnTo>
                  <a:pt x="1937018" y="1077638"/>
                </a:lnTo>
                <a:lnTo>
                  <a:pt x="2010690" y="1073098"/>
                </a:lnTo>
                <a:lnTo>
                  <a:pt x="1986074" y="1074642"/>
                </a:lnTo>
                <a:close/>
              </a:path>
              <a:path w="2574290" h="1398270">
                <a:moveTo>
                  <a:pt x="1239759" y="1398269"/>
                </a:moveTo>
                <a:lnTo>
                  <a:pt x="1199471" y="1373371"/>
                </a:lnTo>
                <a:lnTo>
                  <a:pt x="1163412" y="1340937"/>
                </a:lnTo>
                <a:lnTo>
                  <a:pt x="1132480" y="1302368"/>
                </a:lnTo>
                <a:lnTo>
                  <a:pt x="1107573" y="1259066"/>
                </a:lnTo>
                <a:lnTo>
                  <a:pt x="1089592" y="1212432"/>
                </a:lnTo>
                <a:lnTo>
                  <a:pt x="1079433" y="1163863"/>
                </a:lnTo>
                <a:lnTo>
                  <a:pt x="1319665" y="1149057"/>
                </a:lnTo>
                <a:lnTo>
                  <a:pt x="1301526" y="1161358"/>
                </a:lnTo>
                <a:lnTo>
                  <a:pt x="1275758" y="1191171"/>
                </a:lnTo>
                <a:lnTo>
                  <a:pt x="1257636" y="1226307"/>
                </a:lnTo>
                <a:lnTo>
                  <a:pt x="1246067" y="1265675"/>
                </a:lnTo>
                <a:lnTo>
                  <a:pt x="1239960" y="1308185"/>
                </a:lnTo>
                <a:lnTo>
                  <a:pt x="1238221" y="1352747"/>
                </a:lnTo>
                <a:lnTo>
                  <a:pt x="1239759" y="1398269"/>
                </a:lnTo>
                <a:close/>
              </a:path>
            </a:pathLst>
          </a:custGeom>
          <a:solidFill>
            <a:schemeClr val="accent5">
              <a:lumMod val="40000"/>
              <a:lumOff val="60000"/>
              <a:alpha val="81959"/>
            </a:schemeClr>
          </a:solidFill>
        </p:spPr>
        <p:txBody>
          <a:bodyPr wrap="square" lIns="0" tIns="0" rIns="0" bIns="0" rtlCol="0"/>
          <a:lstStyle/>
          <a:p>
            <a:endParaRPr/>
          </a:p>
        </p:txBody>
      </p:sp>
      <p:sp>
        <p:nvSpPr>
          <p:cNvPr id="35" name="object 35"/>
          <p:cNvSpPr/>
          <p:nvPr/>
        </p:nvSpPr>
        <p:spPr>
          <a:xfrm>
            <a:off x="4881010" y="4111496"/>
            <a:ext cx="442595" cy="48260"/>
          </a:xfrm>
          <a:custGeom>
            <a:avLst/>
            <a:gdLst/>
            <a:ahLst/>
            <a:cxnLst/>
            <a:rect l="l" t="t" r="r" b="b"/>
            <a:pathLst>
              <a:path w="442595" h="48260">
                <a:moveTo>
                  <a:pt x="181086" y="47015"/>
                </a:moveTo>
                <a:lnTo>
                  <a:pt x="170778" y="47557"/>
                </a:lnTo>
                <a:lnTo>
                  <a:pt x="160549" y="47884"/>
                </a:lnTo>
                <a:lnTo>
                  <a:pt x="140487" y="48217"/>
                </a:lnTo>
                <a:lnTo>
                  <a:pt x="130664" y="48222"/>
                </a:lnTo>
                <a:lnTo>
                  <a:pt x="121015" y="48051"/>
                </a:lnTo>
                <a:lnTo>
                  <a:pt x="76357" y="45189"/>
                </a:lnTo>
                <a:lnTo>
                  <a:pt x="63026" y="43469"/>
                </a:lnTo>
                <a:lnTo>
                  <a:pt x="58033" y="42944"/>
                </a:lnTo>
                <a:lnTo>
                  <a:pt x="18160" y="33903"/>
                </a:lnTo>
                <a:lnTo>
                  <a:pt x="12213" y="32292"/>
                </a:lnTo>
                <a:lnTo>
                  <a:pt x="7756" y="30278"/>
                </a:lnTo>
                <a:lnTo>
                  <a:pt x="4659" y="29168"/>
                </a:lnTo>
                <a:lnTo>
                  <a:pt x="1608" y="27951"/>
                </a:lnTo>
                <a:lnTo>
                  <a:pt x="0" y="27270"/>
                </a:lnTo>
                <a:lnTo>
                  <a:pt x="8219" y="28480"/>
                </a:lnTo>
                <a:lnTo>
                  <a:pt x="12968" y="29280"/>
                </a:lnTo>
                <a:lnTo>
                  <a:pt x="19007" y="29844"/>
                </a:lnTo>
                <a:lnTo>
                  <a:pt x="25010" y="30671"/>
                </a:lnTo>
                <a:lnTo>
                  <a:pt x="32444" y="30994"/>
                </a:lnTo>
                <a:lnTo>
                  <a:pt x="40840" y="31673"/>
                </a:lnTo>
                <a:lnTo>
                  <a:pt x="54238" y="32083"/>
                </a:lnTo>
                <a:lnTo>
                  <a:pt x="69074" y="32326"/>
                </a:lnTo>
                <a:lnTo>
                  <a:pt x="77019" y="32299"/>
                </a:lnTo>
                <a:lnTo>
                  <a:pt x="102560" y="31771"/>
                </a:lnTo>
                <a:lnTo>
                  <a:pt x="111559" y="31421"/>
                </a:lnTo>
                <a:lnTo>
                  <a:pt x="120791" y="30960"/>
                </a:lnTo>
                <a:lnTo>
                  <a:pt x="392616" y="14363"/>
                </a:lnTo>
                <a:lnTo>
                  <a:pt x="389571" y="15150"/>
                </a:lnTo>
                <a:lnTo>
                  <a:pt x="350518" y="24120"/>
                </a:lnTo>
                <a:lnTo>
                  <a:pt x="284775" y="36046"/>
                </a:lnTo>
                <a:lnTo>
                  <a:pt x="243815" y="41543"/>
                </a:lnTo>
                <a:lnTo>
                  <a:pt x="201956" y="45599"/>
                </a:lnTo>
                <a:lnTo>
                  <a:pt x="181086" y="47015"/>
                </a:lnTo>
                <a:close/>
              </a:path>
              <a:path w="442595" h="48260">
                <a:moveTo>
                  <a:pt x="392616" y="14363"/>
                </a:moveTo>
                <a:lnTo>
                  <a:pt x="139831" y="29942"/>
                </a:lnTo>
                <a:lnTo>
                  <a:pt x="159535" y="28572"/>
                </a:lnTo>
                <a:lnTo>
                  <a:pt x="166180" y="27954"/>
                </a:lnTo>
                <a:lnTo>
                  <a:pt x="179749" y="27014"/>
                </a:lnTo>
                <a:lnTo>
                  <a:pt x="189962" y="26159"/>
                </a:lnTo>
                <a:lnTo>
                  <a:pt x="220917" y="23176"/>
                </a:lnTo>
                <a:lnTo>
                  <a:pt x="241598" y="21258"/>
                </a:lnTo>
                <a:lnTo>
                  <a:pt x="372897" y="6942"/>
                </a:lnTo>
                <a:lnTo>
                  <a:pt x="442485" y="0"/>
                </a:lnTo>
                <a:lnTo>
                  <a:pt x="435842" y="2334"/>
                </a:lnTo>
                <a:lnTo>
                  <a:pt x="414290" y="8586"/>
                </a:lnTo>
                <a:lnTo>
                  <a:pt x="402679" y="11766"/>
                </a:lnTo>
                <a:lnTo>
                  <a:pt x="392616" y="14363"/>
                </a:lnTo>
                <a:close/>
              </a:path>
            </a:pathLst>
          </a:custGeom>
          <a:solidFill>
            <a:srgbClr val="F0F0F0">
              <a:alpha val="81959"/>
            </a:srgbClr>
          </a:solidFill>
        </p:spPr>
        <p:txBody>
          <a:bodyPr wrap="square" lIns="0" tIns="0" rIns="0" bIns="0" rtlCol="0"/>
          <a:lstStyle/>
          <a:p>
            <a:endParaRPr/>
          </a:p>
        </p:txBody>
      </p:sp>
      <p:sp>
        <p:nvSpPr>
          <p:cNvPr id="36" name="object 36"/>
          <p:cNvSpPr/>
          <p:nvPr/>
        </p:nvSpPr>
        <p:spPr>
          <a:xfrm>
            <a:off x="6393329" y="2887933"/>
            <a:ext cx="442595" cy="293370"/>
          </a:xfrm>
          <a:custGeom>
            <a:avLst/>
            <a:gdLst/>
            <a:ahLst/>
            <a:cxnLst/>
            <a:rect l="l" t="t" r="r" b="b"/>
            <a:pathLst>
              <a:path w="442595" h="293369">
                <a:moveTo>
                  <a:pt x="442314" y="293140"/>
                </a:moveTo>
                <a:lnTo>
                  <a:pt x="438325" y="285191"/>
                </a:lnTo>
                <a:lnTo>
                  <a:pt x="431833" y="271345"/>
                </a:lnTo>
                <a:lnTo>
                  <a:pt x="429096" y="265955"/>
                </a:lnTo>
                <a:lnTo>
                  <a:pt x="425921" y="260130"/>
                </a:lnTo>
                <a:lnTo>
                  <a:pt x="422443" y="253844"/>
                </a:lnTo>
                <a:lnTo>
                  <a:pt x="418798" y="247070"/>
                </a:lnTo>
                <a:lnTo>
                  <a:pt x="416215" y="242432"/>
                </a:lnTo>
                <a:lnTo>
                  <a:pt x="413055" y="237746"/>
                </a:lnTo>
                <a:lnTo>
                  <a:pt x="409924" y="232700"/>
                </a:lnTo>
                <a:lnTo>
                  <a:pt x="408411" y="230171"/>
                </a:lnTo>
                <a:lnTo>
                  <a:pt x="406790" y="227586"/>
                </a:lnTo>
                <a:lnTo>
                  <a:pt x="405165" y="224944"/>
                </a:lnTo>
                <a:lnTo>
                  <a:pt x="403591" y="222278"/>
                </a:lnTo>
                <a:lnTo>
                  <a:pt x="401556" y="219761"/>
                </a:lnTo>
                <a:lnTo>
                  <a:pt x="399773" y="217087"/>
                </a:lnTo>
                <a:lnTo>
                  <a:pt x="395899" y="211836"/>
                </a:lnTo>
                <a:lnTo>
                  <a:pt x="392311" y="206142"/>
                </a:lnTo>
                <a:lnTo>
                  <a:pt x="387903" y="200706"/>
                </a:lnTo>
                <a:lnTo>
                  <a:pt x="383547" y="195261"/>
                </a:lnTo>
                <a:lnTo>
                  <a:pt x="374489" y="183826"/>
                </a:lnTo>
                <a:lnTo>
                  <a:pt x="364405" y="172699"/>
                </a:lnTo>
                <a:lnTo>
                  <a:pt x="359245" y="166919"/>
                </a:lnTo>
                <a:lnTo>
                  <a:pt x="353640" y="161536"/>
                </a:lnTo>
                <a:lnTo>
                  <a:pt x="348220" y="155772"/>
                </a:lnTo>
                <a:lnTo>
                  <a:pt x="342444" y="150155"/>
                </a:lnTo>
                <a:lnTo>
                  <a:pt x="336425" y="144834"/>
                </a:lnTo>
                <a:lnTo>
                  <a:pt x="330491" y="139206"/>
                </a:lnTo>
                <a:lnTo>
                  <a:pt x="324108" y="133907"/>
                </a:lnTo>
                <a:lnTo>
                  <a:pt x="317626" y="128698"/>
                </a:lnTo>
                <a:lnTo>
                  <a:pt x="314333" y="126096"/>
                </a:lnTo>
                <a:lnTo>
                  <a:pt x="311139" y="123406"/>
                </a:lnTo>
                <a:lnTo>
                  <a:pt x="307894" y="120739"/>
                </a:lnTo>
                <a:lnTo>
                  <a:pt x="304402" y="118290"/>
                </a:lnTo>
                <a:lnTo>
                  <a:pt x="294192" y="110729"/>
                </a:lnTo>
                <a:lnTo>
                  <a:pt x="250739" y="83159"/>
                </a:lnTo>
                <a:lnTo>
                  <a:pt x="216606" y="65312"/>
                </a:lnTo>
                <a:lnTo>
                  <a:pt x="170689" y="45457"/>
                </a:lnTo>
                <a:lnTo>
                  <a:pt x="126444" y="29854"/>
                </a:lnTo>
                <a:lnTo>
                  <a:pt x="85884" y="18144"/>
                </a:lnTo>
                <a:lnTo>
                  <a:pt x="36404" y="6765"/>
                </a:lnTo>
                <a:lnTo>
                  <a:pt x="16256" y="3058"/>
                </a:lnTo>
                <a:lnTo>
                  <a:pt x="10377" y="1906"/>
                </a:lnTo>
                <a:lnTo>
                  <a:pt x="2160" y="746"/>
                </a:lnTo>
                <a:lnTo>
                  <a:pt x="0" y="412"/>
                </a:lnTo>
                <a:lnTo>
                  <a:pt x="6356" y="203"/>
                </a:lnTo>
                <a:lnTo>
                  <a:pt x="16577" y="0"/>
                </a:lnTo>
                <a:lnTo>
                  <a:pt x="30440" y="517"/>
                </a:lnTo>
                <a:lnTo>
                  <a:pt x="69396" y="3807"/>
                </a:lnTo>
                <a:lnTo>
                  <a:pt x="108848" y="10152"/>
                </a:lnTo>
                <a:lnTo>
                  <a:pt x="153436" y="20942"/>
                </a:lnTo>
                <a:lnTo>
                  <a:pt x="207058" y="39345"/>
                </a:lnTo>
                <a:lnTo>
                  <a:pt x="249071" y="58902"/>
                </a:lnTo>
                <a:lnTo>
                  <a:pt x="284074" y="79037"/>
                </a:lnTo>
                <a:lnTo>
                  <a:pt x="316737" y="102410"/>
                </a:lnTo>
                <a:lnTo>
                  <a:pt x="346289" y="128256"/>
                </a:lnTo>
                <a:lnTo>
                  <a:pt x="386691" y="174255"/>
                </a:lnTo>
                <a:lnTo>
                  <a:pt x="406665" y="205257"/>
                </a:lnTo>
                <a:lnTo>
                  <a:pt x="410027" y="210966"/>
                </a:lnTo>
                <a:lnTo>
                  <a:pt x="413419" y="216548"/>
                </a:lnTo>
                <a:lnTo>
                  <a:pt x="416228" y="222311"/>
                </a:lnTo>
                <a:lnTo>
                  <a:pt x="421297" y="233399"/>
                </a:lnTo>
                <a:lnTo>
                  <a:pt x="423910" y="238524"/>
                </a:lnTo>
                <a:lnTo>
                  <a:pt x="440067" y="284642"/>
                </a:lnTo>
                <a:lnTo>
                  <a:pt x="442314" y="293140"/>
                </a:lnTo>
                <a:close/>
              </a:path>
            </a:pathLst>
          </a:custGeom>
          <a:solidFill>
            <a:srgbClr val="F0F0F0">
              <a:alpha val="81959"/>
            </a:srgbClr>
          </a:solidFill>
        </p:spPr>
        <p:txBody>
          <a:bodyPr wrap="square" lIns="0" tIns="0" rIns="0" bIns="0" rtlCol="0"/>
          <a:lstStyle/>
          <a:p>
            <a:endParaRPr/>
          </a:p>
        </p:txBody>
      </p:sp>
      <p:sp>
        <p:nvSpPr>
          <p:cNvPr id="37" name="object 37"/>
          <p:cNvSpPr/>
          <p:nvPr/>
        </p:nvSpPr>
        <p:spPr>
          <a:xfrm>
            <a:off x="4483148" y="3040157"/>
            <a:ext cx="485775" cy="200660"/>
          </a:xfrm>
          <a:custGeom>
            <a:avLst/>
            <a:gdLst/>
            <a:ahLst/>
            <a:cxnLst/>
            <a:rect l="l" t="t" r="r" b="b"/>
            <a:pathLst>
              <a:path w="485775" h="200660">
                <a:moveTo>
                  <a:pt x="0" y="200554"/>
                </a:moveTo>
                <a:lnTo>
                  <a:pt x="988" y="198724"/>
                </a:lnTo>
                <a:lnTo>
                  <a:pt x="3149" y="195401"/>
                </a:lnTo>
                <a:lnTo>
                  <a:pt x="4166" y="193694"/>
                </a:lnTo>
                <a:lnTo>
                  <a:pt x="5640" y="191772"/>
                </a:lnTo>
                <a:lnTo>
                  <a:pt x="10015" y="185670"/>
                </a:lnTo>
                <a:lnTo>
                  <a:pt x="17113" y="177149"/>
                </a:lnTo>
                <a:lnTo>
                  <a:pt x="21401" y="172378"/>
                </a:lnTo>
                <a:lnTo>
                  <a:pt x="26191" y="167316"/>
                </a:lnTo>
                <a:lnTo>
                  <a:pt x="31438" y="161951"/>
                </a:lnTo>
                <a:lnTo>
                  <a:pt x="43537" y="150783"/>
                </a:lnTo>
                <a:lnTo>
                  <a:pt x="47707" y="146702"/>
                </a:lnTo>
                <a:lnTo>
                  <a:pt x="52700" y="143246"/>
                </a:lnTo>
                <a:lnTo>
                  <a:pt x="57607" y="139161"/>
                </a:lnTo>
                <a:lnTo>
                  <a:pt x="65236" y="133091"/>
                </a:lnTo>
                <a:lnTo>
                  <a:pt x="120057" y="97471"/>
                </a:lnTo>
                <a:lnTo>
                  <a:pt x="127013" y="93848"/>
                </a:lnTo>
                <a:lnTo>
                  <a:pt x="159377" y="77222"/>
                </a:lnTo>
                <a:lnTo>
                  <a:pt x="167032" y="74086"/>
                </a:lnTo>
                <a:lnTo>
                  <a:pt x="174679" y="70748"/>
                </a:lnTo>
                <a:lnTo>
                  <a:pt x="182353" y="67513"/>
                </a:lnTo>
                <a:lnTo>
                  <a:pt x="190008" y="63971"/>
                </a:lnTo>
                <a:lnTo>
                  <a:pt x="197855" y="60907"/>
                </a:lnTo>
                <a:lnTo>
                  <a:pt x="221621" y="52085"/>
                </a:lnTo>
                <a:lnTo>
                  <a:pt x="229633" y="49338"/>
                </a:lnTo>
                <a:lnTo>
                  <a:pt x="237494" y="46169"/>
                </a:lnTo>
                <a:lnTo>
                  <a:pt x="245589" y="43839"/>
                </a:lnTo>
                <a:lnTo>
                  <a:pt x="285496" y="31826"/>
                </a:lnTo>
                <a:lnTo>
                  <a:pt x="293383" y="29759"/>
                </a:lnTo>
                <a:lnTo>
                  <a:pt x="324546" y="22510"/>
                </a:lnTo>
                <a:lnTo>
                  <a:pt x="332104" y="20624"/>
                </a:lnTo>
                <a:lnTo>
                  <a:pt x="350553" y="16682"/>
                </a:lnTo>
                <a:lnTo>
                  <a:pt x="410807" y="6806"/>
                </a:lnTo>
                <a:lnTo>
                  <a:pt x="476951" y="459"/>
                </a:lnTo>
                <a:lnTo>
                  <a:pt x="485328" y="0"/>
                </a:lnTo>
                <a:lnTo>
                  <a:pt x="477165" y="2251"/>
                </a:lnTo>
                <a:lnTo>
                  <a:pt x="444408" y="10270"/>
                </a:lnTo>
                <a:lnTo>
                  <a:pt x="421395" y="15566"/>
                </a:lnTo>
                <a:lnTo>
                  <a:pt x="412852" y="17621"/>
                </a:lnTo>
                <a:lnTo>
                  <a:pt x="375109" y="27421"/>
                </a:lnTo>
                <a:lnTo>
                  <a:pt x="354246" y="32553"/>
                </a:lnTo>
                <a:lnTo>
                  <a:pt x="343580" y="35687"/>
                </a:lnTo>
                <a:lnTo>
                  <a:pt x="336405" y="37877"/>
                </a:lnTo>
                <a:lnTo>
                  <a:pt x="329006" y="39816"/>
                </a:lnTo>
                <a:lnTo>
                  <a:pt x="298623" y="48354"/>
                </a:lnTo>
                <a:lnTo>
                  <a:pt x="291010" y="50816"/>
                </a:lnTo>
                <a:lnTo>
                  <a:pt x="283338" y="53406"/>
                </a:lnTo>
                <a:lnTo>
                  <a:pt x="252026" y="63219"/>
                </a:lnTo>
                <a:lnTo>
                  <a:pt x="244117" y="65616"/>
                </a:lnTo>
                <a:lnTo>
                  <a:pt x="236486" y="68875"/>
                </a:lnTo>
                <a:lnTo>
                  <a:pt x="205307" y="79917"/>
                </a:lnTo>
                <a:lnTo>
                  <a:pt x="197590" y="82791"/>
                </a:lnTo>
                <a:lnTo>
                  <a:pt x="190089" y="86121"/>
                </a:lnTo>
                <a:lnTo>
                  <a:pt x="182545" y="89187"/>
                </a:lnTo>
                <a:lnTo>
                  <a:pt x="175100" y="92409"/>
                </a:lnTo>
                <a:lnTo>
                  <a:pt x="167475" y="95178"/>
                </a:lnTo>
                <a:lnTo>
                  <a:pt x="160194" y="98431"/>
                </a:lnTo>
                <a:lnTo>
                  <a:pt x="138794" y="108283"/>
                </a:lnTo>
                <a:lnTo>
                  <a:pt x="135288" y="109946"/>
                </a:lnTo>
                <a:lnTo>
                  <a:pt x="131749" y="111485"/>
                </a:lnTo>
                <a:lnTo>
                  <a:pt x="128344" y="113157"/>
                </a:lnTo>
                <a:lnTo>
                  <a:pt x="98891" y="128324"/>
                </a:lnTo>
                <a:lnTo>
                  <a:pt x="89864" y="133635"/>
                </a:lnTo>
                <a:lnTo>
                  <a:pt x="81026" y="138697"/>
                </a:lnTo>
                <a:lnTo>
                  <a:pt x="36621" y="167932"/>
                </a:lnTo>
                <a:lnTo>
                  <a:pt x="16344" y="184489"/>
                </a:lnTo>
                <a:lnTo>
                  <a:pt x="13576" y="186855"/>
                </a:lnTo>
                <a:lnTo>
                  <a:pt x="11200" y="189052"/>
                </a:lnTo>
                <a:lnTo>
                  <a:pt x="9183" y="191049"/>
                </a:lnTo>
                <a:lnTo>
                  <a:pt x="7141" y="193001"/>
                </a:lnTo>
                <a:lnTo>
                  <a:pt x="5326" y="194638"/>
                </a:lnTo>
                <a:lnTo>
                  <a:pt x="4048" y="196100"/>
                </a:lnTo>
                <a:lnTo>
                  <a:pt x="1345" y="198910"/>
                </a:lnTo>
                <a:lnTo>
                  <a:pt x="0" y="200554"/>
                </a:lnTo>
                <a:close/>
              </a:path>
            </a:pathLst>
          </a:custGeom>
          <a:solidFill>
            <a:srgbClr val="F0F0F0">
              <a:alpha val="81959"/>
            </a:srgbClr>
          </a:solidFill>
        </p:spPr>
        <p:txBody>
          <a:bodyPr wrap="square" lIns="0" tIns="0" rIns="0" bIns="0" rtlCol="0"/>
          <a:lstStyle/>
          <a:p>
            <a:endParaRPr/>
          </a:p>
        </p:txBody>
      </p:sp>
      <p:sp>
        <p:nvSpPr>
          <p:cNvPr id="38" name="object 38"/>
          <p:cNvSpPr txBox="1"/>
          <p:nvPr/>
        </p:nvSpPr>
        <p:spPr>
          <a:xfrm>
            <a:off x="4967020" y="3169388"/>
            <a:ext cx="1211580" cy="534670"/>
          </a:xfrm>
          <a:prstGeom prst="rect">
            <a:avLst/>
          </a:prstGeom>
        </p:spPr>
        <p:txBody>
          <a:bodyPr vert="horz" wrap="square" lIns="0" tIns="11430" rIns="0" bIns="0" rtlCol="0">
            <a:spAutoFit/>
          </a:bodyPr>
          <a:lstStyle/>
          <a:p>
            <a:pPr marL="12700" marR="5080" indent="26034">
              <a:lnSpc>
                <a:spcPct val="107700"/>
              </a:lnSpc>
              <a:spcBef>
                <a:spcPts val="90"/>
              </a:spcBef>
            </a:pPr>
            <a:r>
              <a:rPr sz="1550" b="0" spc="60" dirty="0">
                <a:cs typeface="HelveticaNeueLT Pro 45 Lt"/>
              </a:rPr>
              <a:t>Adult/cadet  </a:t>
            </a:r>
            <a:r>
              <a:rPr sz="1550" b="0" spc="55" dirty="0">
                <a:cs typeface="HelveticaNeueLT Pro 45 Lt"/>
              </a:rPr>
              <a:t>collaboratio</a:t>
            </a:r>
            <a:r>
              <a:rPr sz="1550" b="0" spc="75" dirty="0">
                <a:cs typeface="HelveticaNeueLT Pro 45 Lt"/>
              </a:rPr>
              <a:t>n</a:t>
            </a:r>
            <a:endParaRPr sz="1550" dirty="0">
              <a:cs typeface="HelveticaNeueLT Pro 45 Lt"/>
            </a:endParaRPr>
          </a:p>
        </p:txBody>
      </p:sp>
      <p:sp>
        <p:nvSpPr>
          <p:cNvPr id="39" name="object 39"/>
          <p:cNvSpPr txBox="1"/>
          <p:nvPr/>
        </p:nvSpPr>
        <p:spPr>
          <a:xfrm>
            <a:off x="14511856" y="2956378"/>
            <a:ext cx="1291590" cy="534670"/>
          </a:xfrm>
          <a:prstGeom prst="rect">
            <a:avLst/>
          </a:prstGeom>
        </p:spPr>
        <p:txBody>
          <a:bodyPr vert="horz" wrap="square" lIns="0" tIns="11430" rIns="0" bIns="0" rtlCol="0">
            <a:spAutoFit/>
          </a:bodyPr>
          <a:lstStyle/>
          <a:p>
            <a:pPr marL="271780" marR="5080" indent="-259715">
              <a:lnSpc>
                <a:spcPct val="107700"/>
              </a:lnSpc>
              <a:spcBef>
                <a:spcPts val="90"/>
              </a:spcBef>
            </a:pPr>
            <a:r>
              <a:rPr sz="1550" b="0" spc="75" dirty="0">
                <a:cs typeface="HelveticaNeueLT Pro 45 Lt"/>
              </a:rPr>
              <a:t>Who’s </a:t>
            </a:r>
            <a:r>
              <a:rPr sz="1550" b="0" spc="85" dirty="0">
                <a:cs typeface="HelveticaNeueLT Pro 45 Lt"/>
              </a:rPr>
              <a:t>who</a:t>
            </a:r>
            <a:r>
              <a:rPr sz="1550" b="0" spc="-70" dirty="0">
                <a:cs typeface="HelveticaNeueLT Pro 45 Lt"/>
              </a:rPr>
              <a:t> </a:t>
            </a:r>
            <a:r>
              <a:rPr sz="1550" b="0" spc="50" dirty="0">
                <a:cs typeface="HelveticaNeueLT Pro 45 Lt"/>
              </a:rPr>
              <a:t>in  </a:t>
            </a:r>
            <a:r>
              <a:rPr sz="1550" b="0" spc="60" dirty="0">
                <a:cs typeface="HelveticaNeueLT Pro 45 Lt"/>
              </a:rPr>
              <a:t>the</a:t>
            </a:r>
            <a:r>
              <a:rPr sz="1550" b="0" spc="20" dirty="0">
                <a:cs typeface="HelveticaNeueLT Pro 45 Lt"/>
              </a:rPr>
              <a:t> </a:t>
            </a:r>
            <a:r>
              <a:rPr sz="1550" b="0" spc="70" dirty="0">
                <a:cs typeface="HelveticaNeueLT Pro 45 Lt"/>
              </a:rPr>
              <a:t>zoo?</a:t>
            </a:r>
            <a:endParaRPr sz="1550" dirty="0">
              <a:cs typeface="HelveticaNeueLT Pro 45 Lt"/>
            </a:endParaRPr>
          </a:p>
        </p:txBody>
      </p:sp>
      <p:sp>
        <p:nvSpPr>
          <p:cNvPr id="40" name="object 40"/>
          <p:cNvSpPr/>
          <p:nvPr/>
        </p:nvSpPr>
        <p:spPr>
          <a:xfrm>
            <a:off x="14759568" y="6294635"/>
            <a:ext cx="2703195" cy="1447800"/>
          </a:xfrm>
          <a:custGeom>
            <a:avLst/>
            <a:gdLst/>
            <a:ahLst/>
            <a:cxnLst/>
            <a:rect l="l" t="t" r="r" b="b"/>
            <a:pathLst>
              <a:path w="2703194" h="1447800">
                <a:moveTo>
                  <a:pt x="531655" y="1215017"/>
                </a:moveTo>
                <a:lnTo>
                  <a:pt x="490678" y="1213529"/>
                </a:lnTo>
                <a:lnTo>
                  <a:pt x="445804" y="1208991"/>
                </a:lnTo>
                <a:lnTo>
                  <a:pt x="398283" y="1201293"/>
                </a:lnTo>
                <a:lnTo>
                  <a:pt x="349365" y="1190324"/>
                </a:lnTo>
                <a:lnTo>
                  <a:pt x="300301" y="1175974"/>
                </a:lnTo>
                <a:lnTo>
                  <a:pt x="252339" y="1158132"/>
                </a:lnTo>
                <a:lnTo>
                  <a:pt x="206731" y="1136689"/>
                </a:lnTo>
                <a:lnTo>
                  <a:pt x="164727" y="1111532"/>
                </a:lnTo>
                <a:lnTo>
                  <a:pt x="127576" y="1082553"/>
                </a:lnTo>
                <a:lnTo>
                  <a:pt x="96528" y="1049640"/>
                </a:lnTo>
                <a:lnTo>
                  <a:pt x="73772" y="1017034"/>
                </a:lnTo>
                <a:lnTo>
                  <a:pt x="54422" y="978175"/>
                </a:lnTo>
                <a:lnTo>
                  <a:pt x="38306" y="934210"/>
                </a:lnTo>
                <a:lnTo>
                  <a:pt x="25255" y="886290"/>
                </a:lnTo>
                <a:lnTo>
                  <a:pt x="15097" y="835561"/>
                </a:lnTo>
                <a:lnTo>
                  <a:pt x="7663" y="783173"/>
                </a:lnTo>
                <a:lnTo>
                  <a:pt x="2783" y="730275"/>
                </a:lnTo>
                <a:lnTo>
                  <a:pt x="285" y="678014"/>
                </a:lnTo>
                <a:lnTo>
                  <a:pt x="0" y="627541"/>
                </a:lnTo>
                <a:lnTo>
                  <a:pt x="1756" y="580003"/>
                </a:lnTo>
                <a:lnTo>
                  <a:pt x="5385" y="536549"/>
                </a:lnTo>
                <a:lnTo>
                  <a:pt x="10715" y="498327"/>
                </a:lnTo>
                <a:lnTo>
                  <a:pt x="22942" y="450012"/>
                </a:lnTo>
                <a:lnTo>
                  <a:pt x="40869" y="404380"/>
                </a:lnTo>
                <a:lnTo>
                  <a:pt x="63944" y="361542"/>
                </a:lnTo>
                <a:lnTo>
                  <a:pt x="91617" y="321607"/>
                </a:lnTo>
                <a:lnTo>
                  <a:pt x="123334" y="284685"/>
                </a:lnTo>
                <a:lnTo>
                  <a:pt x="158546" y="250888"/>
                </a:lnTo>
                <a:lnTo>
                  <a:pt x="196701" y="220325"/>
                </a:lnTo>
                <a:lnTo>
                  <a:pt x="237248" y="193107"/>
                </a:lnTo>
                <a:lnTo>
                  <a:pt x="279634" y="169343"/>
                </a:lnTo>
                <a:lnTo>
                  <a:pt x="323310" y="149145"/>
                </a:lnTo>
                <a:lnTo>
                  <a:pt x="369332" y="129981"/>
                </a:lnTo>
                <a:lnTo>
                  <a:pt x="416373" y="113002"/>
                </a:lnTo>
                <a:lnTo>
                  <a:pt x="464331" y="98055"/>
                </a:lnTo>
                <a:lnTo>
                  <a:pt x="513105" y="84982"/>
                </a:lnTo>
                <a:lnTo>
                  <a:pt x="562591" y="73629"/>
                </a:lnTo>
                <a:lnTo>
                  <a:pt x="612689" y="63841"/>
                </a:lnTo>
                <a:lnTo>
                  <a:pt x="663295" y="55461"/>
                </a:lnTo>
                <a:lnTo>
                  <a:pt x="714310" y="48336"/>
                </a:lnTo>
                <a:lnTo>
                  <a:pt x="765629" y="42308"/>
                </a:lnTo>
                <a:lnTo>
                  <a:pt x="817153" y="37224"/>
                </a:lnTo>
                <a:lnTo>
                  <a:pt x="868778" y="32927"/>
                </a:lnTo>
                <a:lnTo>
                  <a:pt x="920402" y="29262"/>
                </a:lnTo>
                <a:lnTo>
                  <a:pt x="1224439" y="11847"/>
                </a:lnTo>
                <a:lnTo>
                  <a:pt x="1273208" y="8256"/>
                </a:lnTo>
                <a:lnTo>
                  <a:pt x="1322689" y="4096"/>
                </a:lnTo>
                <a:lnTo>
                  <a:pt x="1372295" y="825"/>
                </a:lnTo>
                <a:lnTo>
                  <a:pt x="1389713" y="0"/>
                </a:lnTo>
                <a:lnTo>
                  <a:pt x="1645540" y="0"/>
                </a:lnTo>
                <a:lnTo>
                  <a:pt x="1721556" y="5070"/>
                </a:lnTo>
                <a:lnTo>
                  <a:pt x="1771522" y="9876"/>
                </a:lnTo>
                <a:lnTo>
                  <a:pt x="1821452" y="15814"/>
                </a:lnTo>
                <a:lnTo>
                  <a:pt x="1871329" y="22908"/>
                </a:lnTo>
                <a:lnTo>
                  <a:pt x="1921133" y="31187"/>
                </a:lnTo>
                <a:lnTo>
                  <a:pt x="1970848" y="40677"/>
                </a:lnTo>
                <a:lnTo>
                  <a:pt x="2020454" y="51406"/>
                </a:lnTo>
                <a:lnTo>
                  <a:pt x="2069935" y="63399"/>
                </a:lnTo>
                <a:lnTo>
                  <a:pt x="2117078" y="75622"/>
                </a:lnTo>
                <a:lnTo>
                  <a:pt x="2163820" y="88825"/>
                </a:lnTo>
                <a:lnTo>
                  <a:pt x="2209947" y="103233"/>
                </a:lnTo>
                <a:lnTo>
                  <a:pt x="2255244" y="119076"/>
                </a:lnTo>
                <a:lnTo>
                  <a:pt x="2299496" y="136580"/>
                </a:lnTo>
                <a:lnTo>
                  <a:pt x="2342490" y="155973"/>
                </a:lnTo>
                <a:lnTo>
                  <a:pt x="2384009" y="177482"/>
                </a:lnTo>
                <a:lnTo>
                  <a:pt x="2423840" y="201337"/>
                </a:lnTo>
                <a:lnTo>
                  <a:pt x="2461769" y="227763"/>
                </a:lnTo>
                <a:lnTo>
                  <a:pt x="2497580" y="256988"/>
                </a:lnTo>
                <a:lnTo>
                  <a:pt x="2531059" y="289241"/>
                </a:lnTo>
                <a:lnTo>
                  <a:pt x="2561991" y="324748"/>
                </a:lnTo>
                <a:lnTo>
                  <a:pt x="2590162" y="363738"/>
                </a:lnTo>
                <a:lnTo>
                  <a:pt x="2615358" y="406439"/>
                </a:lnTo>
                <a:lnTo>
                  <a:pt x="2635475" y="446373"/>
                </a:lnTo>
                <a:lnTo>
                  <a:pt x="2653582" y="489628"/>
                </a:lnTo>
                <a:lnTo>
                  <a:pt x="2669355" y="535588"/>
                </a:lnTo>
                <a:lnTo>
                  <a:pt x="2682474" y="583637"/>
                </a:lnTo>
                <a:lnTo>
                  <a:pt x="2692617" y="633159"/>
                </a:lnTo>
                <a:lnTo>
                  <a:pt x="2699462" y="683538"/>
                </a:lnTo>
                <a:lnTo>
                  <a:pt x="2702689" y="734159"/>
                </a:lnTo>
                <a:lnTo>
                  <a:pt x="2701975" y="784404"/>
                </a:lnTo>
                <a:lnTo>
                  <a:pt x="2696999" y="833658"/>
                </a:lnTo>
                <a:lnTo>
                  <a:pt x="2687440" y="881306"/>
                </a:lnTo>
                <a:lnTo>
                  <a:pt x="2672975" y="926731"/>
                </a:lnTo>
                <a:lnTo>
                  <a:pt x="2653284" y="969317"/>
                </a:lnTo>
                <a:lnTo>
                  <a:pt x="2628046" y="1008448"/>
                </a:lnTo>
                <a:lnTo>
                  <a:pt x="2596937" y="1043508"/>
                </a:lnTo>
                <a:lnTo>
                  <a:pt x="2563771" y="1070933"/>
                </a:lnTo>
                <a:lnTo>
                  <a:pt x="2526644" y="1093753"/>
                </a:lnTo>
                <a:lnTo>
                  <a:pt x="2486052" y="1112390"/>
                </a:lnTo>
                <a:lnTo>
                  <a:pt x="2442489" y="1127266"/>
                </a:lnTo>
                <a:lnTo>
                  <a:pt x="2396447" y="1138803"/>
                </a:lnTo>
                <a:lnTo>
                  <a:pt x="2348421" y="1147424"/>
                </a:lnTo>
                <a:lnTo>
                  <a:pt x="2298906" y="1153549"/>
                </a:lnTo>
                <a:lnTo>
                  <a:pt x="2248394" y="1157602"/>
                </a:lnTo>
                <a:lnTo>
                  <a:pt x="2197379" y="1160004"/>
                </a:lnTo>
                <a:lnTo>
                  <a:pt x="2152587" y="1161033"/>
                </a:lnTo>
                <a:lnTo>
                  <a:pt x="1566245" y="1161033"/>
                </a:lnTo>
                <a:lnTo>
                  <a:pt x="1516652" y="1162203"/>
                </a:lnTo>
                <a:lnTo>
                  <a:pt x="1467918" y="1165697"/>
                </a:lnTo>
                <a:lnTo>
                  <a:pt x="1420295" y="1172171"/>
                </a:lnTo>
                <a:lnTo>
                  <a:pt x="1372716" y="1186034"/>
                </a:lnTo>
                <a:lnTo>
                  <a:pt x="1354814" y="1196660"/>
                </a:lnTo>
                <a:lnTo>
                  <a:pt x="1070911" y="1196665"/>
                </a:lnTo>
                <a:lnTo>
                  <a:pt x="1022355" y="1201225"/>
                </a:lnTo>
                <a:lnTo>
                  <a:pt x="973490" y="1204962"/>
                </a:lnTo>
                <a:lnTo>
                  <a:pt x="924432" y="1207955"/>
                </a:lnTo>
                <a:lnTo>
                  <a:pt x="875236" y="1210286"/>
                </a:lnTo>
                <a:lnTo>
                  <a:pt x="825957" y="1212038"/>
                </a:lnTo>
                <a:lnTo>
                  <a:pt x="727374" y="1214134"/>
                </a:lnTo>
                <a:lnTo>
                  <a:pt x="531655" y="1215017"/>
                </a:lnTo>
                <a:close/>
              </a:path>
              <a:path w="2703194" h="1447800">
                <a:moveTo>
                  <a:pt x="1818255" y="1167053"/>
                </a:moveTo>
                <a:lnTo>
                  <a:pt x="1768156" y="1166455"/>
                </a:lnTo>
                <a:lnTo>
                  <a:pt x="1616445" y="1161530"/>
                </a:lnTo>
                <a:lnTo>
                  <a:pt x="1566245" y="1161033"/>
                </a:lnTo>
                <a:lnTo>
                  <a:pt x="2152587" y="1161033"/>
                </a:lnTo>
                <a:lnTo>
                  <a:pt x="2146356" y="1161176"/>
                </a:lnTo>
                <a:lnTo>
                  <a:pt x="2046260" y="1161523"/>
                </a:lnTo>
                <a:lnTo>
                  <a:pt x="1952057" y="1162016"/>
                </a:lnTo>
                <a:lnTo>
                  <a:pt x="1908399" y="1163374"/>
                </a:lnTo>
                <a:lnTo>
                  <a:pt x="1867697" y="1166034"/>
                </a:lnTo>
                <a:lnTo>
                  <a:pt x="1818255" y="1167053"/>
                </a:lnTo>
                <a:close/>
              </a:path>
              <a:path w="2703194" h="1447800">
                <a:moveTo>
                  <a:pt x="2095818" y="1161542"/>
                </a:moveTo>
                <a:lnTo>
                  <a:pt x="2046260" y="1161523"/>
                </a:lnTo>
                <a:lnTo>
                  <a:pt x="2098502" y="1161523"/>
                </a:lnTo>
                <a:lnTo>
                  <a:pt x="2095818" y="1161542"/>
                </a:lnTo>
                <a:close/>
              </a:path>
              <a:path w="2703194" h="1447800">
                <a:moveTo>
                  <a:pt x="1254958" y="1447800"/>
                </a:moveTo>
                <a:lnTo>
                  <a:pt x="1246128" y="1447800"/>
                </a:lnTo>
                <a:lnTo>
                  <a:pt x="1214097" y="1425100"/>
                </a:lnTo>
                <a:lnTo>
                  <a:pt x="1178334" y="1388601"/>
                </a:lnTo>
                <a:lnTo>
                  <a:pt x="1148351" y="1345973"/>
                </a:lnTo>
                <a:lnTo>
                  <a:pt x="1125002" y="1298752"/>
                </a:lnTo>
                <a:lnTo>
                  <a:pt x="1109139" y="1248471"/>
                </a:lnTo>
                <a:lnTo>
                  <a:pt x="1101616" y="1196660"/>
                </a:lnTo>
                <a:lnTo>
                  <a:pt x="1354814" y="1196660"/>
                </a:lnTo>
                <a:lnTo>
                  <a:pt x="1334973" y="1208437"/>
                </a:lnTo>
                <a:lnTo>
                  <a:pt x="1305988" y="1238163"/>
                </a:lnTo>
                <a:lnTo>
                  <a:pt x="1284686" y="1273991"/>
                </a:lnTo>
                <a:lnTo>
                  <a:pt x="1269992" y="1314702"/>
                </a:lnTo>
                <a:lnTo>
                  <a:pt x="1260828" y="1359076"/>
                </a:lnTo>
                <a:lnTo>
                  <a:pt x="1256119" y="1405894"/>
                </a:lnTo>
                <a:lnTo>
                  <a:pt x="1254958" y="1447800"/>
                </a:lnTo>
                <a:close/>
              </a:path>
            </a:pathLst>
          </a:custGeom>
          <a:solidFill>
            <a:schemeClr val="accent5">
              <a:lumMod val="40000"/>
              <a:lumOff val="60000"/>
              <a:alpha val="81959"/>
            </a:schemeClr>
          </a:solidFill>
        </p:spPr>
        <p:txBody>
          <a:bodyPr wrap="square" lIns="0" tIns="0" rIns="0" bIns="0" rtlCol="0"/>
          <a:lstStyle/>
          <a:p>
            <a:endParaRPr/>
          </a:p>
        </p:txBody>
      </p:sp>
      <p:sp>
        <p:nvSpPr>
          <p:cNvPr id="41" name="object 41"/>
          <p:cNvSpPr/>
          <p:nvPr/>
        </p:nvSpPr>
        <p:spPr>
          <a:xfrm>
            <a:off x="15348160" y="7554372"/>
            <a:ext cx="466725" cy="33020"/>
          </a:xfrm>
          <a:custGeom>
            <a:avLst/>
            <a:gdLst/>
            <a:ahLst/>
            <a:cxnLst/>
            <a:rect l="l" t="t" r="r" b="b"/>
            <a:pathLst>
              <a:path w="466725" h="33020">
                <a:moveTo>
                  <a:pt x="188861" y="32549"/>
                </a:moveTo>
                <a:lnTo>
                  <a:pt x="146155" y="31179"/>
                </a:lnTo>
                <a:lnTo>
                  <a:pt x="106190" y="27727"/>
                </a:lnTo>
                <a:lnTo>
                  <a:pt x="65128" y="21151"/>
                </a:lnTo>
                <a:lnTo>
                  <a:pt x="59920" y="20274"/>
                </a:lnTo>
                <a:lnTo>
                  <a:pt x="18639" y="8164"/>
                </a:lnTo>
                <a:lnTo>
                  <a:pt x="12499" y="6082"/>
                </a:lnTo>
                <a:lnTo>
                  <a:pt x="7889" y="3645"/>
                </a:lnTo>
                <a:lnTo>
                  <a:pt x="4769" y="2301"/>
                </a:lnTo>
                <a:lnTo>
                  <a:pt x="1644" y="821"/>
                </a:lnTo>
                <a:lnTo>
                  <a:pt x="0" y="0"/>
                </a:lnTo>
                <a:lnTo>
                  <a:pt x="8552" y="1808"/>
                </a:lnTo>
                <a:lnTo>
                  <a:pt x="13486" y="2958"/>
                </a:lnTo>
                <a:lnTo>
                  <a:pt x="19790" y="3945"/>
                </a:lnTo>
                <a:lnTo>
                  <a:pt x="26040" y="5205"/>
                </a:lnTo>
                <a:lnTo>
                  <a:pt x="33825" y="6027"/>
                </a:lnTo>
                <a:lnTo>
                  <a:pt x="42596" y="7287"/>
                </a:lnTo>
                <a:lnTo>
                  <a:pt x="107396" y="11397"/>
                </a:lnTo>
                <a:lnTo>
                  <a:pt x="413078" y="11890"/>
                </a:lnTo>
                <a:lnTo>
                  <a:pt x="409829" y="12521"/>
                </a:lnTo>
                <a:lnTo>
                  <a:pt x="368243" y="19434"/>
                </a:lnTo>
                <a:lnTo>
                  <a:pt x="329616" y="24543"/>
                </a:lnTo>
                <a:lnTo>
                  <a:pt x="287760" y="28696"/>
                </a:lnTo>
                <a:lnTo>
                  <a:pt x="232992" y="31946"/>
                </a:lnTo>
                <a:lnTo>
                  <a:pt x="210865" y="32412"/>
                </a:lnTo>
                <a:lnTo>
                  <a:pt x="188861" y="32549"/>
                </a:lnTo>
                <a:close/>
              </a:path>
              <a:path w="466725" h="33020">
                <a:moveTo>
                  <a:pt x="413078" y="11890"/>
                </a:moveTo>
                <a:lnTo>
                  <a:pt x="146648" y="11890"/>
                </a:lnTo>
                <a:lnTo>
                  <a:pt x="167425" y="11726"/>
                </a:lnTo>
                <a:lnTo>
                  <a:pt x="174443" y="11507"/>
                </a:lnTo>
                <a:lnTo>
                  <a:pt x="188751" y="11397"/>
                </a:lnTo>
                <a:lnTo>
                  <a:pt x="199530" y="11160"/>
                </a:lnTo>
                <a:lnTo>
                  <a:pt x="232225" y="10027"/>
                </a:lnTo>
                <a:lnTo>
                  <a:pt x="254065" y="9349"/>
                </a:lnTo>
                <a:lnTo>
                  <a:pt x="392853" y="2794"/>
                </a:lnTo>
                <a:lnTo>
                  <a:pt x="466369" y="0"/>
                </a:lnTo>
                <a:lnTo>
                  <a:pt x="459242" y="2027"/>
                </a:lnTo>
                <a:lnTo>
                  <a:pt x="436209" y="7212"/>
                </a:lnTo>
                <a:lnTo>
                  <a:pt x="423812" y="9808"/>
                </a:lnTo>
                <a:lnTo>
                  <a:pt x="413078" y="11890"/>
                </a:lnTo>
                <a:close/>
              </a:path>
            </a:pathLst>
          </a:custGeom>
          <a:solidFill>
            <a:srgbClr val="F0F0F0">
              <a:alpha val="81959"/>
            </a:srgbClr>
          </a:solidFill>
        </p:spPr>
        <p:txBody>
          <a:bodyPr wrap="square" lIns="0" tIns="0" rIns="0" bIns="0" rtlCol="0"/>
          <a:lstStyle/>
          <a:p>
            <a:endParaRPr/>
          </a:p>
        </p:txBody>
      </p:sp>
      <p:sp>
        <p:nvSpPr>
          <p:cNvPr id="42" name="object 42"/>
          <p:cNvSpPr/>
          <p:nvPr/>
        </p:nvSpPr>
        <p:spPr>
          <a:xfrm>
            <a:off x="17016995" y="6335621"/>
            <a:ext cx="445770" cy="337185"/>
          </a:xfrm>
          <a:custGeom>
            <a:avLst/>
            <a:gdLst/>
            <a:ahLst/>
            <a:cxnLst/>
            <a:rect l="l" t="t" r="r" b="b"/>
            <a:pathLst>
              <a:path w="445769" h="337184">
                <a:moveTo>
                  <a:pt x="445482" y="337002"/>
                </a:moveTo>
                <a:lnTo>
                  <a:pt x="442905" y="330812"/>
                </a:lnTo>
                <a:lnTo>
                  <a:pt x="439885" y="323391"/>
                </a:lnTo>
                <a:lnTo>
                  <a:pt x="435888" y="313368"/>
                </a:lnTo>
                <a:lnTo>
                  <a:pt x="433363" y="307514"/>
                </a:lnTo>
                <a:lnTo>
                  <a:pt x="430406" y="301173"/>
                </a:lnTo>
                <a:lnTo>
                  <a:pt x="427161" y="294327"/>
                </a:lnTo>
                <a:lnTo>
                  <a:pt x="423772" y="286956"/>
                </a:lnTo>
                <a:lnTo>
                  <a:pt x="421360" y="281904"/>
                </a:lnTo>
                <a:lnTo>
                  <a:pt x="418345" y="276764"/>
                </a:lnTo>
                <a:lnTo>
                  <a:pt x="415385" y="271246"/>
                </a:lnTo>
                <a:lnTo>
                  <a:pt x="413959" y="268484"/>
                </a:lnTo>
                <a:lnTo>
                  <a:pt x="412424" y="265657"/>
                </a:lnTo>
                <a:lnTo>
                  <a:pt x="410889" y="262769"/>
                </a:lnTo>
                <a:lnTo>
                  <a:pt x="409409" y="259859"/>
                </a:lnTo>
                <a:lnTo>
                  <a:pt x="407435" y="257076"/>
                </a:lnTo>
                <a:lnTo>
                  <a:pt x="405736" y="254144"/>
                </a:lnTo>
                <a:lnTo>
                  <a:pt x="402008" y="248363"/>
                </a:lnTo>
                <a:lnTo>
                  <a:pt x="398609" y="242132"/>
                </a:lnTo>
                <a:lnTo>
                  <a:pt x="394333" y="236121"/>
                </a:lnTo>
                <a:lnTo>
                  <a:pt x="390112" y="230104"/>
                </a:lnTo>
                <a:lnTo>
                  <a:pt x="381340" y="217474"/>
                </a:lnTo>
                <a:lnTo>
                  <a:pt x="371472" y="205101"/>
                </a:lnTo>
                <a:lnTo>
                  <a:pt x="366429" y="198678"/>
                </a:lnTo>
                <a:lnTo>
                  <a:pt x="360892" y="192645"/>
                </a:lnTo>
                <a:lnTo>
                  <a:pt x="355574" y="186223"/>
                </a:lnTo>
                <a:lnTo>
                  <a:pt x="325203" y="155723"/>
                </a:lnTo>
                <a:lnTo>
                  <a:pt x="321913" y="152770"/>
                </a:lnTo>
                <a:lnTo>
                  <a:pt x="318734" y="149728"/>
                </a:lnTo>
                <a:lnTo>
                  <a:pt x="315499" y="146709"/>
                </a:lnTo>
                <a:lnTo>
                  <a:pt x="311991" y="143903"/>
                </a:lnTo>
                <a:lnTo>
                  <a:pt x="301759" y="135278"/>
                </a:lnTo>
                <a:lnTo>
                  <a:pt x="257918" y="103422"/>
                </a:lnTo>
                <a:lnTo>
                  <a:pt x="223234" y="82410"/>
                </a:lnTo>
                <a:lnTo>
                  <a:pt x="188033" y="63983"/>
                </a:lnTo>
                <a:lnTo>
                  <a:pt x="153275" y="48338"/>
                </a:lnTo>
                <a:lnTo>
                  <a:pt x="109348" y="31259"/>
                </a:lnTo>
                <a:lnTo>
                  <a:pt x="70158" y="18289"/>
                </a:lnTo>
                <a:lnTo>
                  <a:pt x="24834" y="5714"/>
                </a:lnTo>
                <a:lnTo>
                  <a:pt x="16898" y="3841"/>
                </a:lnTo>
                <a:lnTo>
                  <a:pt x="10799" y="2247"/>
                </a:lnTo>
                <a:lnTo>
                  <a:pt x="2247" y="492"/>
                </a:lnTo>
                <a:lnTo>
                  <a:pt x="0" y="0"/>
                </a:lnTo>
                <a:lnTo>
                  <a:pt x="6687" y="192"/>
                </a:lnTo>
                <a:lnTo>
                  <a:pt x="46672" y="3852"/>
                </a:lnTo>
                <a:lnTo>
                  <a:pt x="92374" y="12177"/>
                </a:lnTo>
                <a:lnTo>
                  <a:pt x="136177" y="23799"/>
                </a:lnTo>
                <a:lnTo>
                  <a:pt x="184036" y="40885"/>
                </a:lnTo>
                <a:lnTo>
                  <a:pt x="221055" y="57487"/>
                </a:lnTo>
                <a:lnTo>
                  <a:pt x="257737" y="77766"/>
                </a:lnTo>
                <a:lnTo>
                  <a:pt x="293187" y="101244"/>
                </a:lnTo>
                <a:lnTo>
                  <a:pt x="325970" y="127979"/>
                </a:lnTo>
                <a:lnTo>
                  <a:pt x="355327" y="157118"/>
                </a:lnTo>
                <a:lnTo>
                  <a:pt x="380627" y="187527"/>
                </a:lnTo>
                <a:lnTo>
                  <a:pt x="403050" y="221929"/>
                </a:lnTo>
                <a:lnTo>
                  <a:pt x="413630" y="241919"/>
                </a:lnTo>
                <a:lnTo>
                  <a:pt x="416899" y="248363"/>
                </a:lnTo>
                <a:lnTo>
                  <a:pt x="420099" y="254462"/>
                </a:lnTo>
                <a:lnTo>
                  <a:pt x="422676" y="260714"/>
                </a:lnTo>
                <a:lnTo>
                  <a:pt x="427281" y="272720"/>
                </a:lnTo>
                <a:lnTo>
                  <a:pt x="429693" y="278287"/>
                </a:lnTo>
                <a:lnTo>
                  <a:pt x="442406" y="322598"/>
                </a:lnTo>
                <a:lnTo>
                  <a:pt x="444191" y="330812"/>
                </a:lnTo>
                <a:lnTo>
                  <a:pt x="445482" y="337002"/>
                </a:lnTo>
                <a:close/>
              </a:path>
            </a:pathLst>
          </a:custGeom>
          <a:solidFill>
            <a:srgbClr val="F0F0F0">
              <a:alpha val="81959"/>
            </a:srgbClr>
          </a:solidFill>
        </p:spPr>
        <p:txBody>
          <a:bodyPr wrap="square" lIns="0" tIns="0" rIns="0" bIns="0" rtlCol="0"/>
          <a:lstStyle/>
          <a:p>
            <a:endParaRPr/>
          </a:p>
        </p:txBody>
      </p:sp>
      <p:sp>
        <p:nvSpPr>
          <p:cNvPr id="43" name="object 43"/>
          <p:cNvSpPr/>
          <p:nvPr/>
        </p:nvSpPr>
        <p:spPr>
          <a:xfrm>
            <a:off x="14988523" y="6402962"/>
            <a:ext cx="522605" cy="180340"/>
          </a:xfrm>
          <a:custGeom>
            <a:avLst/>
            <a:gdLst/>
            <a:ahLst/>
            <a:cxnLst/>
            <a:rect l="l" t="t" r="r" b="b"/>
            <a:pathLst>
              <a:path w="522605" h="180340">
                <a:moveTo>
                  <a:pt x="0" y="179777"/>
                </a:moveTo>
                <a:lnTo>
                  <a:pt x="1156" y="177914"/>
                </a:lnTo>
                <a:lnTo>
                  <a:pt x="3640" y="174555"/>
                </a:lnTo>
                <a:lnTo>
                  <a:pt x="4818" y="172824"/>
                </a:lnTo>
                <a:lnTo>
                  <a:pt x="6490" y="170895"/>
                </a:lnTo>
                <a:lnTo>
                  <a:pt x="11479" y="164752"/>
                </a:lnTo>
                <a:lnTo>
                  <a:pt x="19483" y="156239"/>
                </a:lnTo>
                <a:lnTo>
                  <a:pt x="24294" y="151493"/>
                </a:lnTo>
                <a:lnTo>
                  <a:pt x="29651" y="146473"/>
                </a:lnTo>
                <a:lnTo>
                  <a:pt x="35508" y="141162"/>
                </a:lnTo>
                <a:lnTo>
                  <a:pt x="48934" y="130186"/>
                </a:lnTo>
                <a:lnTo>
                  <a:pt x="53577" y="126159"/>
                </a:lnTo>
                <a:lnTo>
                  <a:pt x="59043" y="122843"/>
                </a:lnTo>
                <a:lnTo>
                  <a:pt x="64459" y="118860"/>
                </a:lnTo>
                <a:lnTo>
                  <a:pt x="72863" y="112961"/>
                </a:lnTo>
                <a:lnTo>
                  <a:pt x="132729" y="79006"/>
                </a:lnTo>
                <a:lnTo>
                  <a:pt x="140267" y="75641"/>
                </a:lnTo>
                <a:lnTo>
                  <a:pt x="167420" y="63657"/>
                </a:lnTo>
                <a:lnTo>
                  <a:pt x="210483" y="47669"/>
                </a:lnTo>
                <a:lnTo>
                  <a:pt x="255134" y="34067"/>
                </a:lnTo>
                <a:lnTo>
                  <a:pt x="312785" y="20252"/>
                </a:lnTo>
                <a:lnTo>
                  <a:pt x="352290" y="13332"/>
                </a:lnTo>
                <a:lnTo>
                  <a:pt x="360349" y="11836"/>
                </a:lnTo>
                <a:lnTo>
                  <a:pt x="402686" y="6395"/>
                </a:lnTo>
                <a:lnTo>
                  <a:pt x="443880" y="2391"/>
                </a:lnTo>
                <a:lnTo>
                  <a:pt x="513741" y="0"/>
                </a:lnTo>
                <a:lnTo>
                  <a:pt x="522567" y="60"/>
                </a:lnTo>
                <a:lnTo>
                  <a:pt x="513850" y="1901"/>
                </a:lnTo>
                <a:lnTo>
                  <a:pt x="478937" y="8220"/>
                </a:lnTo>
                <a:lnTo>
                  <a:pt x="454430" y="12304"/>
                </a:lnTo>
                <a:lnTo>
                  <a:pt x="445327" y="13914"/>
                </a:lnTo>
                <a:lnTo>
                  <a:pt x="405063" y="21786"/>
                </a:lnTo>
                <a:lnTo>
                  <a:pt x="382826" y="25836"/>
                </a:lnTo>
                <a:lnTo>
                  <a:pt x="371423" y="28445"/>
                </a:lnTo>
                <a:lnTo>
                  <a:pt x="363748" y="30286"/>
                </a:lnTo>
                <a:lnTo>
                  <a:pt x="355854" y="31847"/>
                </a:lnTo>
                <a:lnTo>
                  <a:pt x="323399" y="38867"/>
                </a:lnTo>
                <a:lnTo>
                  <a:pt x="267205" y="53156"/>
                </a:lnTo>
                <a:lnTo>
                  <a:pt x="260951" y="55022"/>
                </a:lnTo>
                <a:lnTo>
                  <a:pt x="254712" y="56956"/>
                </a:lnTo>
                <a:lnTo>
                  <a:pt x="223377" y="66052"/>
                </a:lnTo>
                <a:lnTo>
                  <a:pt x="217193" y="68027"/>
                </a:lnTo>
                <a:lnTo>
                  <a:pt x="192835" y="76444"/>
                </a:lnTo>
                <a:lnTo>
                  <a:pt x="180756" y="80491"/>
                </a:lnTo>
                <a:lnTo>
                  <a:pt x="174810" y="82622"/>
                </a:lnTo>
                <a:lnTo>
                  <a:pt x="151703" y="91609"/>
                </a:lnTo>
                <a:lnTo>
                  <a:pt x="147914" y="93132"/>
                </a:lnTo>
                <a:lnTo>
                  <a:pt x="144099" y="94524"/>
                </a:lnTo>
                <a:lnTo>
                  <a:pt x="140415" y="96064"/>
                </a:lnTo>
                <a:lnTo>
                  <a:pt x="108509" y="110125"/>
                </a:lnTo>
                <a:lnTo>
                  <a:pt x="98687" y="115133"/>
                </a:lnTo>
                <a:lnTo>
                  <a:pt x="89079" y="119890"/>
                </a:lnTo>
                <a:lnTo>
                  <a:pt x="54935" y="138863"/>
                </a:lnTo>
                <a:lnTo>
                  <a:pt x="22973" y="160202"/>
                </a:lnTo>
                <a:lnTo>
                  <a:pt x="18200" y="163919"/>
                </a:lnTo>
                <a:lnTo>
                  <a:pt x="15141" y="166232"/>
                </a:lnTo>
                <a:lnTo>
                  <a:pt x="12504" y="168391"/>
                </a:lnTo>
                <a:lnTo>
                  <a:pt x="10257" y="170363"/>
                </a:lnTo>
                <a:lnTo>
                  <a:pt x="7987" y="172287"/>
                </a:lnTo>
                <a:lnTo>
                  <a:pt x="5975" y="173892"/>
                </a:lnTo>
                <a:lnTo>
                  <a:pt x="4539" y="175350"/>
                </a:lnTo>
                <a:lnTo>
                  <a:pt x="1518" y="178133"/>
                </a:lnTo>
                <a:lnTo>
                  <a:pt x="0" y="179777"/>
                </a:lnTo>
                <a:close/>
              </a:path>
            </a:pathLst>
          </a:custGeom>
          <a:solidFill>
            <a:srgbClr val="F0F0F0">
              <a:alpha val="81959"/>
            </a:srgbClr>
          </a:solidFill>
        </p:spPr>
        <p:txBody>
          <a:bodyPr wrap="square" lIns="0" tIns="0" rIns="0" bIns="0" rtlCol="0"/>
          <a:lstStyle/>
          <a:p>
            <a:endParaRPr/>
          </a:p>
        </p:txBody>
      </p:sp>
      <p:sp>
        <p:nvSpPr>
          <p:cNvPr id="44" name="object 44"/>
          <p:cNvSpPr txBox="1"/>
          <p:nvPr/>
        </p:nvSpPr>
        <p:spPr>
          <a:xfrm>
            <a:off x="15286239" y="6490686"/>
            <a:ext cx="1578610" cy="789305"/>
          </a:xfrm>
          <a:prstGeom prst="rect">
            <a:avLst/>
          </a:prstGeom>
        </p:spPr>
        <p:txBody>
          <a:bodyPr vert="horz" wrap="square" lIns="0" tIns="11430" rIns="0" bIns="0" rtlCol="0">
            <a:spAutoFit/>
          </a:bodyPr>
          <a:lstStyle/>
          <a:p>
            <a:pPr marL="12700" marR="5080" algn="ctr">
              <a:lnSpc>
                <a:spcPct val="107700"/>
              </a:lnSpc>
              <a:spcBef>
                <a:spcPts val="90"/>
              </a:spcBef>
            </a:pPr>
            <a:r>
              <a:rPr sz="1550" b="0" spc="60" dirty="0">
                <a:cs typeface="HelveticaNeueLT Pro 45 Lt"/>
              </a:rPr>
              <a:t>Centralised  </a:t>
            </a:r>
            <a:r>
              <a:rPr sz="1550" b="0" spc="50" dirty="0">
                <a:cs typeface="HelveticaNeueLT Pro 45 Lt"/>
              </a:rPr>
              <a:t>collateral </a:t>
            </a:r>
            <a:r>
              <a:rPr sz="1550" b="0" spc="75" dirty="0">
                <a:cs typeface="HelveticaNeueLT Pro 45 Lt"/>
              </a:rPr>
              <a:t>and  </a:t>
            </a:r>
            <a:r>
              <a:rPr sz="1550" b="0" spc="55" dirty="0">
                <a:cs typeface="HelveticaNeueLT Pro 45 Lt"/>
              </a:rPr>
              <a:t>information</a:t>
            </a:r>
            <a:r>
              <a:rPr sz="1550" b="0" spc="15" dirty="0">
                <a:cs typeface="HelveticaNeueLT Pro 45 Lt"/>
              </a:rPr>
              <a:t> </a:t>
            </a:r>
            <a:r>
              <a:rPr sz="1550" b="0" spc="55" dirty="0">
                <a:cs typeface="HelveticaNeueLT Pro 45 Lt"/>
              </a:rPr>
              <a:t>point</a:t>
            </a:r>
            <a:endParaRPr sz="1550" dirty="0">
              <a:cs typeface="HelveticaNeueLT Pro 45 Lt"/>
            </a:endParaRPr>
          </a:p>
        </p:txBody>
      </p:sp>
      <p:sp>
        <p:nvSpPr>
          <p:cNvPr id="45" name="object 45"/>
          <p:cNvSpPr/>
          <p:nvPr/>
        </p:nvSpPr>
        <p:spPr>
          <a:xfrm>
            <a:off x="2355015" y="8355138"/>
            <a:ext cx="3007360" cy="1619250"/>
          </a:xfrm>
          <a:custGeom>
            <a:avLst/>
            <a:gdLst/>
            <a:ahLst/>
            <a:cxnLst/>
            <a:rect l="l" t="t" r="r" b="b"/>
            <a:pathLst>
              <a:path w="3007360" h="1619250">
                <a:moveTo>
                  <a:pt x="591565" y="1353702"/>
                </a:moveTo>
                <a:lnTo>
                  <a:pt x="550318" y="1352337"/>
                </a:lnTo>
                <a:lnTo>
                  <a:pt x="505383" y="1348181"/>
                </a:lnTo>
                <a:lnTo>
                  <a:pt x="457805" y="1341141"/>
                </a:lnTo>
                <a:lnTo>
                  <a:pt x="408630" y="1331125"/>
                </a:lnTo>
                <a:lnTo>
                  <a:pt x="358901" y="1318042"/>
                </a:lnTo>
                <a:lnTo>
                  <a:pt x="309664" y="1301798"/>
                </a:lnTo>
                <a:lnTo>
                  <a:pt x="261964" y="1282302"/>
                </a:lnTo>
                <a:lnTo>
                  <a:pt x="216846" y="1259461"/>
                </a:lnTo>
                <a:lnTo>
                  <a:pt x="175355" y="1233184"/>
                </a:lnTo>
                <a:lnTo>
                  <a:pt x="138535" y="1203377"/>
                </a:lnTo>
                <a:lnTo>
                  <a:pt x="107433" y="1169949"/>
                </a:lnTo>
                <a:lnTo>
                  <a:pt x="83925" y="1136771"/>
                </a:lnTo>
                <a:lnTo>
                  <a:pt x="63658" y="1097588"/>
                </a:lnTo>
                <a:lnTo>
                  <a:pt x="46482" y="1053404"/>
                </a:lnTo>
                <a:lnTo>
                  <a:pt x="32249" y="1005224"/>
                </a:lnTo>
                <a:lnTo>
                  <a:pt x="20809" y="954051"/>
                </a:lnTo>
                <a:lnTo>
                  <a:pt x="12013" y="900889"/>
                </a:lnTo>
                <a:lnTo>
                  <a:pt x="5712" y="846741"/>
                </a:lnTo>
                <a:lnTo>
                  <a:pt x="1757" y="792612"/>
                </a:lnTo>
                <a:lnTo>
                  <a:pt x="0" y="739506"/>
                </a:lnTo>
                <a:lnTo>
                  <a:pt x="289" y="688426"/>
                </a:lnTo>
                <a:lnTo>
                  <a:pt x="2478" y="640375"/>
                </a:lnTo>
                <a:lnTo>
                  <a:pt x="6417" y="596359"/>
                </a:lnTo>
                <a:lnTo>
                  <a:pt x="11956" y="557380"/>
                </a:lnTo>
                <a:lnTo>
                  <a:pt x="24052" y="508456"/>
                </a:lnTo>
                <a:lnTo>
                  <a:pt x="41435" y="461986"/>
                </a:lnTo>
                <a:lnTo>
                  <a:pt x="63645" y="418063"/>
                </a:lnTo>
                <a:lnTo>
                  <a:pt x="90220" y="376778"/>
                </a:lnTo>
                <a:lnTo>
                  <a:pt x="120699" y="338224"/>
                </a:lnTo>
                <a:lnTo>
                  <a:pt x="154621" y="302493"/>
                </a:lnTo>
                <a:lnTo>
                  <a:pt x="191527" y="269676"/>
                </a:lnTo>
                <a:lnTo>
                  <a:pt x="230954" y="239867"/>
                </a:lnTo>
                <a:lnTo>
                  <a:pt x="272441" y="213156"/>
                </a:lnTo>
                <a:lnTo>
                  <a:pt x="315529" y="189636"/>
                </a:lnTo>
                <a:lnTo>
                  <a:pt x="359755" y="169400"/>
                </a:lnTo>
                <a:lnTo>
                  <a:pt x="406034" y="150027"/>
                </a:lnTo>
                <a:lnTo>
                  <a:pt x="453249" y="132655"/>
                </a:lnTo>
                <a:lnTo>
                  <a:pt x="501317" y="117158"/>
                </a:lnTo>
                <a:lnTo>
                  <a:pt x="550154" y="103406"/>
                </a:lnTo>
                <a:lnTo>
                  <a:pt x="599675" y="91273"/>
                </a:lnTo>
                <a:lnTo>
                  <a:pt x="649798" y="80629"/>
                </a:lnTo>
                <a:lnTo>
                  <a:pt x="700437" y="71348"/>
                </a:lnTo>
                <a:lnTo>
                  <a:pt x="751509" y="63302"/>
                </a:lnTo>
                <a:lnTo>
                  <a:pt x="802930" y="56362"/>
                </a:lnTo>
                <a:lnTo>
                  <a:pt x="854617" y="50401"/>
                </a:lnTo>
                <a:lnTo>
                  <a:pt x="906484" y="45291"/>
                </a:lnTo>
                <a:lnTo>
                  <a:pt x="958448" y="40903"/>
                </a:lnTo>
                <a:lnTo>
                  <a:pt x="1010425" y="37111"/>
                </a:lnTo>
                <a:lnTo>
                  <a:pt x="1317860" y="19697"/>
                </a:lnTo>
                <a:lnTo>
                  <a:pt x="1416635" y="12857"/>
                </a:lnTo>
                <a:lnTo>
                  <a:pt x="1465564" y="8700"/>
                </a:lnTo>
                <a:lnTo>
                  <a:pt x="1514606" y="5320"/>
                </a:lnTo>
                <a:lnTo>
                  <a:pt x="1563745" y="2740"/>
                </a:lnTo>
                <a:lnTo>
                  <a:pt x="1612970" y="979"/>
                </a:lnTo>
                <a:lnTo>
                  <a:pt x="1662264" y="58"/>
                </a:lnTo>
                <a:lnTo>
                  <a:pt x="1711615" y="0"/>
                </a:lnTo>
                <a:lnTo>
                  <a:pt x="1761008" y="823"/>
                </a:lnTo>
                <a:lnTo>
                  <a:pt x="1810428" y="2550"/>
                </a:lnTo>
                <a:lnTo>
                  <a:pt x="1859863" y="5202"/>
                </a:lnTo>
                <a:lnTo>
                  <a:pt x="1909298" y="8799"/>
                </a:lnTo>
                <a:lnTo>
                  <a:pt x="1958719" y="13363"/>
                </a:lnTo>
                <a:lnTo>
                  <a:pt x="2008112" y="18913"/>
                </a:lnTo>
                <a:lnTo>
                  <a:pt x="2057463" y="25473"/>
                </a:lnTo>
                <a:lnTo>
                  <a:pt x="2106757" y="33061"/>
                </a:lnTo>
                <a:lnTo>
                  <a:pt x="2155982" y="41699"/>
                </a:lnTo>
                <a:lnTo>
                  <a:pt x="2205121" y="51409"/>
                </a:lnTo>
                <a:lnTo>
                  <a:pt x="2254163" y="62211"/>
                </a:lnTo>
                <a:lnTo>
                  <a:pt x="2303092" y="74126"/>
                </a:lnTo>
                <a:lnTo>
                  <a:pt x="2352059" y="86771"/>
                </a:lnTo>
                <a:lnTo>
                  <a:pt x="2400651" y="100349"/>
                </a:lnTo>
                <a:lnTo>
                  <a:pt x="2448675" y="115066"/>
                </a:lnTo>
                <a:lnTo>
                  <a:pt x="2495936" y="131125"/>
                </a:lnTo>
                <a:lnTo>
                  <a:pt x="2542239" y="148735"/>
                </a:lnTo>
                <a:lnTo>
                  <a:pt x="2587392" y="168099"/>
                </a:lnTo>
                <a:lnTo>
                  <a:pt x="2631200" y="189424"/>
                </a:lnTo>
                <a:lnTo>
                  <a:pt x="2673468" y="212915"/>
                </a:lnTo>
                <a:lnTo>
                  <a:pt x="2714003" y="238778"/>
                </a:lnTo>
                <a:lnTo>
                  <a:pt x="2752611" y="267219"/>
                </a:lnTo>
                <a:lnTo>
                  <a:pt x="2789096" y="298442"/>
                </a:lnTo>
                <a:lnTo>
                  <a:pt x="2823267" y="332655"/>
                </a:lnTo>
                <a:lnTo>
                  <a:pt x="2854927" y="370062"/>
                </a:lnTo>
                <a:lnTo>
                  <a:pt x="2883884" y="410869"/>
                </a:lnTo>
                <a:lnTo>
                  <a:pt x="2909942" y="455281"/>
                </a:lnTo>
                <a:lnTo>
                  <a:pt x="2929643" y="493890"/>
                </a:lnTo>
                <a:lnTo>
                  <a:pt x="2947664" y="535390"/>
                </a:lnTo>
                <a:lnTo>
                  <a:pt x="2963767" y="579322"/>
                </a:lnTo>
                <a:lnTo>
                  <a:pt x="2977711" y="625227"/>
                </a:lnTo>
                <a:lnTo>
                  <a:pt x="2989257" y="672648"/>
                </a:lnTo>
                <a:lnTo>
                  <a:pt x="2998165" y="721125"/>
                </a:lnTo>
                <a:lnTo>
                  <a:pt x="3004195" y="770200"/>
                </a:lnTo>
                <a:lnTo>
                  <a:pt x="3007109" y="819415"/>
                </a:lnTo>
                <a:lnTo>
                  <a:pt x="3006666" y="868311"/>
                </a:lnTo>
                <a:lnTo>
                  <a:pt x="3002627" y="916429"/>
                </a:lnTo>
                <a:lnTo>
                  <a:pt x="2994751" y="963311"/>
                </a:lnTo>
                <a:lnTo>
                  <a:pt x="2982800" y="1008499"/>
                </a:lnTo>
                <a:lnTo>
                  <a:pt x="2966534" y="1051534"/>
                </a:lnTo>
                <a:lnTo>
                  <a:pt x="2945713" y="1091958"/>
                </a:lnTo>
                <a:lnTo>
                  <a:pt x="2920097" y="1129311"/>
                </a:lnTo>
                <a:lnTo>
                  <a:pt x="2889447" y="1163136"/>
                </a:lnTo>
                <a:lnTo>
                  <a:pt x="2854843" y="1191962"/>
                </a:lnTo>
                <a:lnTo>
                  <a:pt x="2816308" y="1216231"/>
                </a:lnTo>
                <a:lnTo>
                  <a:pt x="2774300" y="1236334"/>
                </a:lnTo>
                <a:lnTo>
                  <a:pt x="2729277" y="1252663"/>
                </a:lnTo>
                <a:lnTo>
                  <a:pt x="2681698" y="1265607"/>
                </a:lnTo>
                <a:lnTo>
                  <a:pt x="2632020" y="1275558"/>
                </a:lnTo>
                <a:lnTo>
                  <a:pt x="2580701" y="1282908"/>
                </a:lnTo>
                <a:lnTo>
                  <a:pt x="2528200" y="1288046"/>
                </a:lnTo>
                <a:lnTo>
                  <a:pt x="2474975" y="1291363"/>
                </a:lnTo>
                <a:lnTo>
                  <a:pt x="2421484" y="1293251"/>
                </a:lnTo>
                <a:lnTo>
                  <a:pt x="2382314" y="1293875"/>
                </a:lnTo>
                <a:lnTo>
                  <a:pt x="1726038" y="1293882"/>
                </a:lnTo>
                <a:lnTo>
                  <a:pt x="1676566" y="1295567"/>
                </a:lnTo>
                <a:lnTo>
                  <a:pt x="1627915" y="1299460"/>
                </a:lnTo>
                <a:lnTo>
                  <a:pt x="1580288" y="1306095"/>
                </a:lnTo>
                <a:lnTo>
                  <a:pt x="1532670" y="1319293"/>
                </a:lnTo>
                <a:lnTo>
                  <a:pt x="1506507" y="1333305"/>
                </a:lnTo>
                <a:lnTo>
                  <a:pt x="1191556" y="1333311"/>
                </a:lnTo>
                <a:lnTo>
                  <a:pt x="1142049" y="1337991"/>
                </a:lnTo>
                <a:lnTo>
                  <a:pt x="1092240" y="1341898"/>
                </a:lnTo>
                <a:lnTo>
                  <a:pt x="1042241" y="1345097"/>
                </a:lnTo>
                <a:lnTo>
                  <a:pt x="992101" y="1347658"/>
                </a:lnTo>
                <a:lnTo>
                  <a:pt x="891584" y="1351152"/>
                </a:lnTo>
                <a:lnTo>
                  <a:pt x="740930" y="1353383"/>
                </a:lnTo>
                <a:lnTo>
                  <a:pt x="591565" y="1353702"/>
                </a:lnTo>
                <a:close/>
              </a:path>
              <a:path w="3007360" h="1619250">
                <a:moveTo>
                  <a:pt x="2028605" y="1300388"/>
                </a:moveTo>
                <a:lnTo>
                  <a:pt x="1978519" y="1299985"/>
                </a:lnTo>
                <a:lnTo>
                  <a:pt x="1826620" y="1295014"/>
                </a:lnTo>
                <a:lnTo>
                  <a:pt x="1776124" y="1293875"/>
                </a:lnTo>
                <a:lnTo>
                  <a:pt x="2382314" y="1293875"/>
                </a:lnTo>
                <a:lnTo>
                  <a:pt x="2368184" y="1294101"/>
                </a:lnTo>
                <a:lnTo>
                  <a:pt x="2214020" y="1294326"/>
                </a:lnTo>
                <a:lnTo>
                  <a:pt x="2166071" y="1294930"/>
                </a:lnTo>
                <a:lnTo>
                  <a:pt x="2120603" y="1296450"/>
                </a:lnTo>
                <a:lnTo>
                  <a:pt x="2078077" y="1299276"/>
                </a:lnTo>
                <a:lnTo>
                  <a:pt x="2028605" y="1300388"/>
                </a:lnTo>
                <a:close/>
              </a:path>
              <a:path w="3007360" h="1619250">
                <a:moveTo>
                  <a:pt x="2315535" y="1294302"/>
                </a:moveTo>
                <a:lnTo>
                  <a:pt x="2263995" y="1294247"/>
                </a:lnTo>
                <a:lnTo>
                  <a:pt x="2329925" y="1294247"/>
                </a:lnTo>
                <a:lnTo>
                  <a:pt x="2315535" y="1294302"/>
                </a:lnTo>
                <a:close/>
              </a:path>
              <a:path w="3007360" h="1619250">
                <a:moveTo>
                  <a:pt x="1396140" y="1619169"/>
                </a:moveTo>
                <a:lnTo>
                  <a:pt x="1357021" y="1592266"/>
                </a:lnTo>
                <a:lnTo>
                  <a:pt x="1321830" y="1558929"/>
                </a:lnTo>
                <a:lnTo>
                  <a:pt x="1291165" y="1520232"/>
                </a:lnTo>
                <a:lnTo>
                  <a:pt x="1265624" y="1477248"/>
                </a:lnTo>
                <a:lnTo>
                  <a:pt x="1245804" y="1431051"/>
                </a:lnTo>
                <a:lnTo>
                  <a:pt x="1232302" y="1382714"/>
                </a:lnTo>
                <a:lnTo>
                  <a:pt x="1225717" y="1333305"/>
                </a:lnTo>
                <a:lnTo>
                  <a:pt x="1506507" y="1333305"/>
                </a:lnTo>
                <a:lnTo>
                  <a:pt x="1493803" y="1340109"/>
                </a:lnTo>
                <a:lnTo>
                  <a:pt x="1462847" y="1367590"/>
                </a:lnTo>
                <a:lnTo>
                  <a:pt x="1438961" y="1400785"/>
                </a:lnTo>
                <a:lnTo>
                  <a:pt x="1421303" y="1438743"/>
                </a:lnTo>
                <a:lnTo>
                  <a:pt x="1409033" y="1480512"/>
                </a:lnTo>
                <a:lnTo>
                  <a:pt x="1401310" y="1525140"/>
                </a:lnTo>
                <a:lnTo>
                  <a:pt x="1397293" y="1571676"/>
                </a:lnTo>
                <a:lnTo>
                  <a:pt x="1396140" y="1619169"/>
                </a:lnTo>
                <a:close/>
              </a:path>
            </a:pathLst>
          </a:custGeom>
          <a:solidFill>
            <a:schemeClr val="accent5">
              <a:lumMod val="40000"/>
              <a:lumOff val="60000"/>
              <a:alpha val="81959"/>
            </a:schemeClr>
          </a:solidFill>
        </p:spPr>
        <p:txBody>
          <a:bodyPr wrap="square" lIns="0" tIns="0" rIns="0" bIns="0" rtlCol="0"/>
          <a:lstStyle/>
          <a:p>
            <a:endParaRPr/>
          </a:p>
        </p:txBody>
      </p:sp>
      <p:sp>
        <p:nvSpPr>
          <p:cNvPr id="46" name="object 46"/>
          <p:cNvSpPr/>
          <p:nvPr/>
        </p:nvSpPr>
        <p:spPr>
          <a:xfrm>
            <a:off x="3009931" y="9758529"/>
            <a:ext cx="519430" cy="36195"/>
          </a:xfrm>
          <a:custGeom>
            <a:avLst/>
            <a:gdLst/>
            <a:ahLst/>
            <a:cxnLst/>
            <a:rect l="l" t="t" r="r" b="b"/>
            <a:pathLst>
              <a:path w="519429" h="36195">
                <a:moveTo>
                  <a:pt x="210131" y="36165"/>
                </a:moveTo>
                <a:lnTo>
                  <a:pt x="162615" y="34643"/>
                </a:lnTo>
                <a:lnTo>
                  <a:pt x="118149" y="30808"/>
                </a:lnTo>
                <a:lnTo>
                  <a:pt x="78563" y="24780"/>
                </a:lnTo>
                <a:lnTo>
                  <a:pt x="72463" y="23501"/>
                </a:lnTo>
                <a:lnTo>
                  <a:pt x="66668" y="22527"/>
                </a:lnTo>
                <a:lnTo>
                  <a:pt x="26110" y="11083"/>
                </a:lnTo>
                <a:lnTo>
                  <a:pt x="20738" y="9071"/>
                </a:lnTo>
                <a:lnTo>
                  <a:pt x="13907" y="6758"/>
                </a:lnTo>
                <a:lnTo>
                  <a:pt x="8777" y="4050"/>
                </a:lnTo>
                <a:lnTo>
                  <a:pt x="5306" y="2557"/>
                </a:lnTo>
                <a:lnTo>
                  <a:pt x="1829" y="913"/>
                </a:lnTo>
                <a:lnTo>
                  <a:pt x="0" y="0"/>
                </a:lnTo>
                <a:lnTo>
                  <a:pt x="9515" y="2009"/>
                </a:lnTo>
                <a:lnTo>
                  <a:pt x="15005" y="3287"/>
                </a:lnTo>
                <a:lnTo>
                  <a:pt x="22019" y="4383"/>
                </a:lnTo>
                <a:lnTo>
                  <a:pt x="63016" y="9543"/>
                </a:lnTo>
                <a:lnTo>
                  <a:pt x="119491" y="12664"/>
                </a:lnTo>
                <a:lnTo>
                  <a:pt x="459600" y="13212"/>
                </a:lnTo>
                <a:lnTo>
                  <a:pt x="455986" y="13912"/>
                </a:lnTo>
                <a:lnTo>
                  <a:pt x="409716" y="21593"/>
                </a:lnTo>
                <a:lnTo>
                  <a:pt x="366739" y="27270"/>
                </a:lnTo>
                <a:lnTo>
                  <a:pt x="320169" y="31884"/>
                </a:lnTo>
                <a:lnTo>
                  <a:pt x="259233" y="35496"/>
                </a:lnTo>
                <a:lnTo>
                  <a:pt x="234613" y="36013"/>
                </a:lnTo>
                <a:lnTo>
                  <a:pt x="210131" y="36165"/>
                </a:lnTo>
                <a:close/>
              </a:path>
              <a:path w="519429" h="36195">
                <a:moveTo>
                  <a:pt x="459600" y="13212"/>
                </a:moveTo>
                <a:lnTo>
                  <a:pt x="163164" y="13212"/>
                </a:lnTo>
                <a:lnTo>
                  <a:pt x="186282" y="13029"/>
                </a:lnTo>
                <a:lnTo>
                  <a:pt x="194089" y="12786"/>
                </a:lnTo>
                <a:lnTo>
                  <a:pt x="210009" y="12664"/>
                </a:lnTo>
                <a:lnTo>
                  <a:pt x="222002" y="12400"/>
                </a:lnTo>
                <a:lnTo>
                  <a:pt x="258379" y="11142"/>
                </a:lnTo>
                <a:lnTo>
                  <a:pt x="282678" y="10388"/>
                </a:lnTo>
                <a:lnTo>
                  <a:pt x="437098" y="3105"/>
                </a:lnTo>
                <a:lnTo>
                  <a:pt x="518894" y="0"/>
                </a:lnTo>
                <a:lnTo>
                  <a:pt x="510964" y="2252"/>
                </a:lnTo>
                <a:lnTo>
                  <a:pt x="485336" y="8014"/>
                </a:lnTo>
                <a:lnTo>
                  <a:pt x="471543" y="10898"/>
                </a:lnTo>
                <a:lnTo>
                  <a:pt x="459600" y="13212"/>
                </a:lnTo>
                <a:close/>
              </a:path>
            </a:pathLst>
          </a:custGeom>
          <a:solidFill>
            <a:srgbClr val="F0F0F0">
              <a:alpha val="81959"/>
            </a:srgbClr>
          </a:solidFill>
        </p:spPr>
        <p:txBody>
          <a:bodyPr wrap="square" lIns="0" tIns="0" rIns="0" bIns="0" rtlCol="0"/>
          <a:lstStyle/>
          <a:p>
            <a:endParaRPr/>
          </a:p>
        </p:txBody>
      </p:sp>
      <p:sp>
        <p:nvSpPr>
          <p:cNvPr id="47" name="object 47"/>
          <p:cNvSpPr/>
          <p:nvPr/>
        </p:nvSpPr>
        <p:spPr>
          <a:xfrm>
            <a:off x="4866714" y="8404360"/>
            <a:ext cx="495934" cy="374650"/>
          </a:xfrm>
          <a:custGeom>
            <a:avLst/>
            <a:gdLst/>
            <a:ahLst/>
            <a:cxnLst/>
            <a:rect l="l" t="t" r="r" b="b"/>
            <a:pathLst>
              <a:path w="495935" h="374650">
                <a:moveTo>
                  <a:pt x="495653" y="374447"/>
                </a:moveTo>
                <a:lnTo>
                  <a:pt x="492787" y="367569"/>
                </a:lnTo>
                <a:lnTo>
                  <a:pt x="489426" y="359323"/>
                </a:lnTo>
                <a:lnTo>
                  <a:pt x="484979" y="348187"/>
                </a:lnTo>
                <a:lnTo>
                  <a:pt x="482170" y="341682"/>
                </a:lnTo>
                <a:lnTo>
                  <a:pt x="478880" y="334637"/>
                </a:lnTo>
                <a:lnTo>
                  <a:pt x="475269" y="327030"/>
                </a:lnTo>
                <a:lnTo>
                  <a:pt x="471499" y="318840"/>
                </a:lnTo>
                <a:lnTo>
                  <a:pt x="468815" y="313227"/>
                </a:lnTo>
                <a:lnTo>
                  <a:pt x="465461" y="307516"/>
                </a:lnTo>
                <a:lnTo>
                  <a:pt x="462167" y="301385"/>
                </a:lnTo>
                <a:lnTo>
                  <a:pt x="460581" y="298316"/>
                </a:lnTo>
                <a:lnTo>
                  <a:pt x="458873" y="295174"/>
                </a:lnTo>
                <a:lnTo>
                  <a:pt x="457165" y="291966"/>
                </a:lnTo>
                <a:lnTo>
                  <a:pt x="455518" y="288733"/>
                </a:lnTo>
                <a:lnTo>
                  <a:pt x="453322" y="285640"/>
                </a:lnTo>
                <a:lnTo>
                  <a:pt x="451431" y="282382"/>
                </a:lnTo>
                <a:lnTo>
                  <a:pt x="447284" y="275959"/>
                </a:lnTo>
                <a:lnTo>
                  <a:pt x="443502" y="269036"/>
                </a:lnTo>
                <a:lnTo>
                  <a:pt x="438744" y="262357"/>
                </a:lnTo>
                <a:lnTo>
                  <a:pt x="434048" y="255672"/>
                </a:lnTo>
                <a:lnTo>
                  <a:pt x="424288" y="241638"/>
                </a:lnTo>
                <a:lnTo>
                  <a:pt x="416051" y="231318"/>
                </a:lnTo>
                <a:lnTo>
                  <a:pt x="407697" y="220754"/>
                </a:lnTo>
                <a:lnTo>
                  <a:pt x="403112" y="215654"/>
                </a:lnTo>
                <a:lnTo>
                  <a:pt x="393964" y="205185"/>
                </a:lnTo>
                <a:lnTo>
                  <a:pt x="361828" y="173026"/>
                </a:lnTo>
                <a:lnTo>
                  <a:pt x="358168" y="169744"/>
                </a:lnTo>
                <a:lnTo>
                  <a:pt x="354631" y="166365"/>
                </a:lnTo>
                <a:lnTo>
                  <a:pt x="351032" y="163010"/>
                </a:lnTo>
                <a:lnTo>
                  <a:pt x="347128" y="159893"/>
                </a:lnTo>
                <a:lnTo>
                  <a:pt x="335745" y="150309"/>
                </a:lnTo>
                <a:lnTo>
                  <a:pt x="286966" y="114913"/>
                </a:lnTo>
                <a:lnTo>
                  <a:pt x="248376" y="91567"/>
                </a:lnTo>
                <a:lnTo>
                  <a:pt x="209210" y="71093"/>
                </a:lnTo>
                <a:lnTo>
                  <a:pt x="170537" y="53709"/>
                </a:lnTo>
                <a:lnTo>
                  <a:pt x="121664" y="34732"/>
                </a:lnTo>
                <a:lnTo>
                  <a:pt x="78059" y="20321"/>
                </a:lnTo>
                <a:lnTo>
                  <a:pt x="27630" y="6349"/>
                </a:lnTo>
                <a:lnTo>
                  <a:pt x="18801" y="4268"/>
                </a:lnTo>
                <a:lnTo>
                  <a:pt x="12015" y="2496"/>
                </a:lnTo>
                <a:lnTo>
                  <a:pt x="2500" y="546"/>
                </a:lnTo>
                <a:lnTo>
                  <a:pt x="0" y="0"/>
                </a:lnTo>
                <a:lnTo>
                  <a:pt x="7441" y="213"/>
                </a:lnTo>
                <a:lnTo>
                  <a:pt x="51929" y="4280"/>
                </a:lnTo>
                <a:lnTo>
                  <a:pt x="91565" y="11080"/>
                </a:lnTo>
                <a:lnTo>
                  <a:pt x="138838" y="22650"/>
                </a:lnTo>
                <a:lnTo>
                  <a:pt x="177772" y="35089"/>
                </a:lnTo>
                <a:lnTo>
                  <a:pt x="218426" y="51109"/>
                </a:lnTo>
                <a:lnTo>
                  <a:pt x="259659" y="70921"/>
                </a:lnTo>
                <a:lnTo>
                  <a:pt x="300137" y="94684"/>
                </a:lnTo>
                <a:lnTo>
                  <a:pt x="344849" y="127002"/>
                </a:lnTo>
                <a:lnTo>
                  <a:pt x="374119" y="152670"/>
                </a:lnTo>
                <a:lnTo>
                  <a:pt x="405318" y="185653"/>
                </a:lnTo>
                <a:lnTo>
                  <a:pt x="439240" y="231330"/>
                </a:lnTo>
                <a:lnTo>
                  <a:pt x="460215" y="268799"/>
                </a:lnTo>
                <a:lnTo>
                  <a:pt x="463852" y="275959"/>
                </a:lnTo>
                <a:lnTo>
                  <a:pt x="467412" y="282735"/>
                </a:lnTo>
                <a:lnTo>
                  <a:pt x="470279" y="289682"/>
                </a:lnTo>
                <a:lnTo>
                  <a:pt x="475403" y="303022"/>
                </a:lnTo>
                <a:lnTo>
                  <a:pt x="478086" y="309208"/>
                </a:lnTo>
                <a:lnTo>
                  <a:pt x="489554" y="346616"/>
                </a:lnTo>
                <a:lnTo>
                  <a:pt x="494218" y="367569"/>
                </a:lnTo>
                <a:lnTo>
                  <a:pt x="495653" y="374447"/>
                </a:lnTo>
                <a:close/>
              </a:path>
            </a:pathLst>
          </a:custGeom>
          <a:solidFill>
            <a:srgbClr val="F0F0F0">
              <a:alpha val="81959"/>
            </a:srgbClr>
          </a:solidFill>
        </p:spPr>
        <p:txBody>
          <a:bodyPr wrap="square" lIns="0" tIns="0" rIns="0" bIns="0" rtlCol="0"/>
          <a:lstStyle/>
          <a:p>
            <a:endParaRPr/>
          </a:p>
        </p:txBody>
      </p:sp>
      <p:sp>
        <p:nvSpPr>
          <p:cNvPr id="48" name="object 48"/>
          <p:cNvSpPr/>
          <p:nvPr/>
        </p:nvSpPr>
        <p:spPr>
          <a:xfrm>
            <a:off x="2609791" y="8479251"/>
            <a:ext cx="581660" cy="200025"/>
          </a:xfrm>
          <a:custGeom>
            <a:avLst/>
            <a:gdLst/>
            <a:ahLst/>
            <a:cxnLst/>
            <a:rect l="l" t="t" r="r" b="b"/>
            <a:pathLst>
              <a:path w="581660" h="200025">
                <a:moveTo>
                  <a:pt x="0" y="199686"/>
                </a:moveTo>
                <a:lnTo>
                  <a:pt x="1287" y="197616"/>
                </a:lnTo>
                <a:lnTo>
                  <a:pt x="4050" y="193883"/>
                </a:lnTo>
                <a:lnTo>
                  <a:pt x="5361" y="191959"/>
                </a:lnTo>
                <a:lnTo>
                  <a:pt x="7221" y="189816"/>
                </a:lnTo>
                <a:lnTo>
                  <a:pt x="12772" y="182991"/>
                </a:lnTo>
                <a:lnTo>
                  <a:pt x="21677" y="173532"/>
                </a:lnTo>
                <a:lnTo>
                  <a:pt x="27030" y="168258"/>
                </a:lnTo>
                <a:lnTo>
                  <a:pt x="32991" y="162680"/>
                </a:lnTo>
                <a:lnTo>
                  <a:pt x="39507" y="156780"/>
                </a:lnTo>
                <a:lnTo>
                  <a:pt x="54445" y="144584"/>
                </a:lnTo>
                <a:lnTo>
                  <a:pt x="59611" y="140109"/>
                </a:lnTo>
                <a:lnTo>
                  <a:pt x="65692" y="136426"/>
                </a:lnTo>
                <a:lnTo>
                  <a:pt x="71719" y="131999"/>
                </a:lnTo>
                <a:lnTo>
                  <a:pt x="81069" y="125446"/>
                </a:lnTo>
                <a:lnTo>
                  <a:pt x="147677" y="87717"/>
                </a:lnTo>
                <a:lnTo>
                  <a:pt x="156064" y="83979"/>
                </a:lnTo>
                <a:lnTo>
                  <a:pt x="186276" y="70663"/>
                </a:lnTo>
                <a:lnTo>
                  <a:pt x="234189" y="52898"/>
                </a:lnTo>
                <a:lnTo>
                  <a:pt x="283869" y="37786"/>
                </a:lnTo>
                <a:lnTo>
                  <a:pt x="348012" y="22436"/>
                </a:lnTo>
                <a:lnTo>
                  <a:pt x="403095" y="12825"/>
                </a:lnTo>
                <a:lnTo>
                  <a:pt x="448038" y="7038"/>
                </a:lnTo>
                <a:lnTo>
                  <a:pt x="493871" y="2590"/>
                </a:lnTo>
                <a:lnTo>
                  <a:pt x="532038" y="895"/>
                </a:lnTo>
                <a:lnTo>
                  <a:pt x="581421" y="0"/>
                </a:lnTo>
                <a:lnTo>
                  <a:pt x="566110" y="3030"/>
                </a:lnTo>
                <a:lnTo>
                  <a:pt x="532876" y="9066"/>
                </a:lnTo>
                <a:lnTo>
                  <a:pt x="505610" y="13604"/>
                </a:lnTo>
                <a:lnTo>
                  <a:pt x="495482" y="15393"/>
                </a:lnTo>
                <a:lnTo>
                  <a:pt x="450683" y="24139"/>
                </a:lnTo>
                <a:lnTo>
                  <a:pt x="425941" y="28640"/>
                </a:lnTo>
                <a:lnTo>
                  <a:pt x="406805" y="33023"/>
                </a:lnTo>
                <a:lnTo>
                  <a:pt x="359822" y="43119"/>
                </a:lnTo>
                <a:lnTo>
                  <a:pt x="339254" y="48448"/>
                </a:lnTo>
                <a:lnTo>
                  <a:pt x="304315" y="57153"/>
                </a:lnTo>
                <a:lnTo>
                  <a:pt x="297299" y="58996"/>
                </a:lnTo>
                <a:lnTo>
                  <a:pt x="290340" y="61069"/>
                </a:lnTo>
                <a:lnTo>
                  <a:pt x="283399" y="63218"/>
                </a:lnTo>
                <a:lnTo>
                  <a:pt x="248534" y="73324"/>
                </a:lnTo>
                <a:lnTo>
                  <a:pt x="241655" y="75518"/>
                </a:lnTo>
                <a:lnTo>
                  <a:pt x="214553" y="84871"/>
                </a:lnTo>
                <a:lnTo>
                  <a:pt x="201114" y="89367"/>
                </a:lnTo>
                <a:lnTo>
                  <a:pt x="194498" y="91736"/>
                </a:lnTo>
                <a:lnTo>
                  <a:pt x="168788" y="101721"/>
                </a:lnTo>
                <a:lnTo>
                  <a:pt x="164573" y="103414"/>
                </a:lnTo>
                <a:lnTo>
                  <a:pt x="160328" y="104960"/>
                </a:lnTo>
                <a:lnTo>
                  <a:pt x="156229" y="106671"/>
                </a:lnTo>
                <a:lnTo>
                  <a:pt x="120729" y="122294"/>
                </a:lnTo>
                <a:lnTo>
                  <a:pt x="109801" y="127859"/>
                </a:lnTo>
                <a:lnTo>
                  <a:pt x="99111" y="133145"/>
                </a:lnTo>
                <a:lnTo>
                  <a:pt x="61122" y="154225"/>
                </a:lnTo>
                <a:lnTo>
                  <a:pt x="25560" y="177935"/>
                </a:lnTo>
                <a:lnTo>
                  <a:pt x="20250" y="182065"/>
                </a:lnTo>
                <a:lnTo>
                  <a:pt x="16847" y="184635"/>
                </a:lnTo>
                <a:lnTo>
                  <a:pt x="13913" y="187034"/>
                </a:lnTo>
                <a:lnTo>
                  <a:pt x="11412" y="189226"/>
                </a:lnTo>
                <a:lnTo>
                  <a:pt x="8887" y="191363"/>
                </a:lnTo>
                <a:lnTo>
                  <a:pt x="6648" y="193147"/>
                </a:lnTo>
                <a:lnTo>
                  <a:pt x="5050" y="194766"/>
                </a:lnTo>
                <a:lnTo>
                  <a:pt x="1689" y="197859"/>
                </a:lnTo>
                <a:lnTo>
                  <a:pt x="0" y="199686"/>
                </a:lnTo>
                <a:close/>
              </a:path>
            </a:pathLst>
          </a:custGeom>
          <a:solidFill>
            <a:srgbClr val="F0F0F0">
              <a:alpha val="81959"/>
            </a:srgbClr>
          </a:solidFill>
        </p:spPr>
        <p:txBody>
          <a:bodyPr wrap="square" lIns="0" tIns="0" rIns="0" bIns="0" rtlCol="0"/>
          <a:lstStyle/>
          <a:p>
            <a:endParaRPr/>
          </a:p>
        </p:txBody>
      </p:sp>
      <p:sp>
        <p:nvSpPr>
          <p:cNvPr id="49" name="object 49"/>
          <p:cNvSpPr txBox="1"/>
          <p:nvPr/>
        </p:nvSpPr>
        <p:spPr>
          <a:xfrm>
            <a:off x="2653392" y="8630376"/>
            <a:ext cx="2357120" cy="789305"/>
          </a:xfrm>
          <a:prstGeom prst="rect">
            <a:avLst/>
          </a:prstGeom>
        </p:spPr>
        <p:txBody>
          <a:bodyPr vert="horz" wrap="square" lIns="0" tIns="11430" rIns="0" bIns="0" rtlCol="0">
            <a:spAutoFit/>
          </a:bodyPr>
          <a:lstStyle/>
          <a:p>
            <a:pPr marL="12700" marR="5080" algn="ctr">
              <a:lnSpc>
                <a:spcPct val="107700"/>
              </a:lnSpc>
              <a:spcBef>
                <a:spcPts val="90"/>
              </a:spcBef>
            </a:pPr>
            <a:r>
              <a:rPr sz="1550" b="0" spc="65" dirty="0">
                <a:cs typeface="HelveticaNeueLT Pro 45 Lt"/>
              </a:rPr>
              <a:t>Confidence </a:t>
            </a:r>
            <a:r>
              <a:rPr sz="1550" b="0" spc="30" dirty="0">
                <a:cs typeface="HelveticaNeueLT Pro 45 Lt"/>
              </a:rPr>
              <a:t>I </a:t>
            </a:r>
            <a:r>
              <a:rPr sz="1550" b="0" spc="40" dirty="0">
                <a:cs typeface="HelveticaNeueLT Pro 45 Lt"/>
              </a:rPr>
              <a:t>will </a:t>
            </a:r>
            <a:r>
              <a:rPr sz="1550" b="0" spc="75" dirty="0">
                <a:cs typeface="HelveticaNeueLT Pro 45 Lt"/>
              </a:rPr>
              <a:t>be  </a:t>
            </a:r>
            <a:r>
              <a:rPr sz="1550" b="0" spc="65" dirty="0">
                <a:cs typeface="HelveticaNeueLT Pro 45 Lt"/>
              </a:rPr>
              <a:t>supported </a:t>
            </a:r>
            <a:r>
              <a:rPr sz="1550" b="0" spc="50" dirty="0">
                <a:cs typeface="HelveticaNeueLT Pro 45 Lt"/>
              </a:rPr>
              <a:t>in </a:t>
            </a:r>
            <a:r>
              <a:rPr sz="1550" b="0" spc="60" dirty="0">
                <a:cs typeface="HelveticaNeueLT Pro 45 Lt"/>
              </a:rPr>
              <a:t>dealing</a:t>
            </a:r>
            <a:r>
              <a:rPr sz="1550" b="0" spc="-55" dirty="0">
                <a:cs typeface="HelveticaNeueLT Pro 45 Lt"/>
              </a:rPr>
              <a:t> </a:t>
            </a:r>
            <a:r>
              <a:rPr sz="1550" b="0" spc="60" dirty="0">
                <a:cs typeface="HelveticaNeueLT Pro 45 Lt"/>
              </a:rPr>
              <a:t>with  issues</a:t>
            </a:r>
            <a:endParaRPr sz="1550" dirty="0">
              <a:cs typeface="HelveticaNeueLT Pro 45 Lt"/>
            </a:endParaRPr>
          </a:p>
        </p:txBody>
      </p:sp>
      <p:sp>
        <p:nvSpPr>
          <p:cNvPr id="50" name="object 50"/>
          <p:cNvSpPr/>
          <p:nvPr/>
        </p:nvSpPr>
        <p:spPr>
          <a:xfrm>
            <a:off x="483538" y="1874046"/>
            <a:ext cx="1703705" cy="1618615"/>
          </a:xfrm>
          <a:custGeom>
            <a:avLst/>
            <a:gdLst/>
            <a:ahLst/>
            <a:cxnLst/>
            <a:rect l="l" t="t" r="r" b="b"/>
            <a:pathLst>
              <a:path w="1703705" h="1618614">
                <a:moveTo>
                  <a:pt x="882263" y="1618349"/>
                </a:moveTo>
                <a:lnTo>
                  <a:pt x="838018" y="1617274"/>
                </a:lnTo>
                <a:lnTo>
                  <a:pt x="793060" y="1613462"/>
                </a:lnTo>
                <a:lnTo>
                  <a:pt x="747589" y="1607011"/>
                </a:lnTo>
                <a:lnTo>
                  <a:pt x="701807" y="1598018"/>
                </a:lnTo>
                <a:lnTo>
                  <a:pt x="655915" y="1586581"/>
                </a:lnTo>
                <a:lnTo>
                  <a:pt x="610113" y="1572799"/>
                </a:lnTo>
                <a:lnTo>
                  <a:pt x="564602" y="1556770"/>
                </a:lnTo>
                <a:lnTo>
                  <a:pt x="519583" y="1538592"/>
                </a:lnTo>
                <a:lnTo>
                  <a:pt x="475257" y="1518363"/>
                </a:lnTo>
                <a:lnTo>
                  <a:pt x="431824" y="1496181"/>
                </a:lnTo>
                <a:lnTo>
                  <a:pt x="389486" y="1472144"/>
                </a:lnTo>
                <a:lnTo>
                  <a:pt x="348443" y="1446351"/>
                </a:lnTo>
                <a:lnTo>
                  <a:pt x="308895" y="1418898"/>
                </a:lnTo>
                <a:lnTo>
                  <a:pt x="271045" y="1389885"/>
                </a:lnTo>
                <a:lnTo>
                  <a:pt x="235092" y="1359410"/>
                </a:lnTo>
                <a:lnTo>
                  <a:pt x="201238" y="1327570"/>
                </a:lnTo>
                <a:lnTo>
                  <a:pt x="169683" y="1294464"/>
                </a:lnTo>
                <a:lnTo>
                  <a:pt x="140628" y="1260189"/>
                </a:lnTo>
                <a:lnTo>
                  <a:pt x="114274" y="1224844"/>
                </a:lnTo>
                <a:lnTo>
                  <a:pt x="90821" y="1188528"/>
                </a:lnTo>
                <a:lnTo>
                  <a:pt x="70471" y="1151337"/>
                </a:lnTo>
                <a:lnTo>
                  <a:pt x="53425" y="1113371"/>
                </a:lnTo>
                <a:lnTo>
                  <a:pt x="37579" y="1069091"/>
                </a:lnTo>
                <a:lnTo>
                  <a:pt x="24580" y="1024352"/>
                </a:lnTo>
                <a:lnTo>
                  <a:pt x="14375" y="979263"/>
                </a:lnTo>
                <a:lnTo>
                  <a:pt x="6911" y="933934"/>
                </a:lnTo>
                <a:lnTo>
                  <a:pt x="2137" y="888475"/>
                </a:lnTo>
                <a:lnTo>
                  <a:pt x="0" y="842996"/>
                </a:lnTo>
                <a:lnTo>
                  <a:pt x="447" y="797605"/>
                </a:lnTo>
                <a:lnTo>
                  <a:pt x="3426" y="752414"/>
                </a:lnTo>
                <a:lnTo>
                  <a:pt x="8886" y="707532"/>
                </a:lnTo>
                <a:lnTo>
                  <a:pt x="16773" y="663069"/>
                </a:lnTo>
                <a:lnTo>
                  <a:pt x="27036" y="619134"/>
                </a:lnTo>
                <a:lnTo>
                  <a:pt x="39622" y="575837"/>
                </a:lnTo>
                <a:lnTo>
                  <a:pt x="54479" y="533289"/>
                </a:lnTo>
                <a:lnTo>
                  <a:pt x="71554" y="491599"/>
                </a:lnTo>
                <a:lnTo>
                  <a:pt x="90796" y="450876"/>
                </a:lnTo>
                <a:lnTo>
                  <a:pt x="112151" y="411231"/>
                </a:lnTo>
                <a:lnTo>
                  <a:pt x="135568" y="372774"/>
                </a:lnTo>
                <a:lnTo>
                  <a:pt x="160994" y="335614"/>
                </a:lnTo>
                <a:lnTo>
                  <a:pt x="188378" y="299860"/>
                </a:lnTo>
                <a:lnTo>
                  <a:pt x="217665" y="265624"/>
                </a:lnTo>
                <a:lnTo>
                  <a:pt x="248806" y="233014"/>
                </a:lnTo>
                <a:lnTo>
                  <a:pt x="281746" y="202141"/>
                </a:lnTo>
                <a:lnTo>
                  <a:pt x="316434" y="173113"/>
                </a:lnTo>
                <a:lnTo>
                  <a:pt x="352818" y="146042"/>
                </a:lnTo>
                <a:lnTo>
                  <a:pt x="390844" y="121037"/>
                </a:lnTo>
                <a:lnTo>
                  <a:pt x="430462" y="98207"/>
                </a:lnTo>
                <a:lnTo>
                  <a:pt x="471618" y="77663"/>
                </a:lnTo>
                <a:lnTo>
                  <a:pt x="514328" y="59488"/>
                </a:lnTo>
                <a:lnTo>
                  <a:pt x="561406" y="42158"/>
                </a:lnTo>
                <a:lnTo>
                  <a:pt x="608959" y="27824"/>
                </a:lnTo>
                <a:lnTo>
                  <a:pt x="656804" y="16477"/>
                </a:lnTo>
                <a:lnTo>
                  <a:pt x="704826" y="8080"/>
                </a:lnTo>
                <a:lnTo>
                  <a:pt x="752913" y="2600"/>
                </a:lnTo>
                <a:lnTo>
                  <a:pt x="800949" y="0"/>
                </a:lnTo>
                <a:lnTo>
                  <a:pt x="848821" y="245"/>
                </a:lnTo>
                <a:lnTo>
                  <a:pt x="896415" y="3300"/>
                </a:lnTo>
                <a:lnTo>
                  <a:pt x="943616" y="9129"/>
                </a:lnTo>
                <a:lnTo>
                  <a:pt x="990310" y="17698"/>
                </a:lnTo>
                <a:lnTo>
                  <a:pt x="1036384" y="28971"/>
                </a:lnTo>
                <a:lnTo>
                  <a:pt x="1081723" y="42913"/>
                </a:lnTo>
                <a:lnTo>
                  <a:pt x="1126270" y="59513"/>
                </a:lnTo>
                <a:lnTo>
                  <a:pt x="1169740" y="78662"/>
                </a:lnTo>
                <a:lnTo>
                  <a:pt x="1212190" y="100399"/>
                </a:lnTo>
                <a:lnTo>
                  <a:pt x="1253449" y="124663"/>
                </a:lnTo>
                <a:lnTo>
                  <a:pt x="1293402" y="151419"/>
                </a:lnTo>
                <a:lnTo>
                  <a:pt x="1331937" y="180633"/>
                </a:lnTo>
                <a:lnTo>
                  <a:pt x="1368937" y="212269"/>
                </a:lnTo>
                <a:lnTo>
                  <a:pt x="1404291" y="246291"/>
                </a:lnTo>
                <a:lnTo>
                  <a:pt x="1437882" y="282664"/>
                </a:lnTo>
                <a:lnTo>
                  <a:pt x="1465197" y="314544"/>
                </a:lnTo>
                <a:lnTo>
                  <a:pt x="1492801" y="349434"/>
                </a:lnTo>
                <a:lnTo>
                  <a:pt x="1520301" y="387009"/>
                </a:lnTo>
                <a:lnTo>
                  <a:pt x="1547302" y="426942"/>
                </a:lnTo>
                <a:lnTo>
                  <a:pt x="1573411" y="468907"/>
                </a:lnTo>
                <a:lnTo>
                  <a:pt x="1598233" y="512576"/>
                </a:lnTo>
                <a:lnTo>
                  <a:pt x="1621376" y="557624"/>
                </a:lnTo>
                <a:lnTo>
                  <a:pt x="1642445" y="603725"/>
                </a:lnTo>
                <a:lnTo>
                  <a:pt x="1661046" y="650550"/>
                </a:lnTo>
                <a:lnTo>
                  <a:pt x="1676786" y="697775"/>
                </a:lnTo>
                <a:lnTo>
                  <a:pt x="1689271" y="745072"/>
                </a:lnTo>
                <a:lnTo>
                  <a:pt x="1698107" y="792114"/>
                </a:lnTo>
                <a:lnTo>
                  <a:pt x="1702899" y="838577"/>
                </a:lnTo>
                <a:lnTo>
                  <a:pt x="1703255" y="884132"/>
                </a:lnTo>
                <a:lnTo>
                  <a:pt x="1698781" y="928453"/>
                </a:lnTo>
                <a:lnTo>
                  <a:pt x="1689082" y="971215"/>
                </a:lnTo>
                <a:lnTo>
                  <a:pt x="1630170" y="1125582"/>
                </a:lnTo>
                <a:lnTo>
                  <a:pt x="1604508" y="1175723"/>
                </a:lnTo>
                <a:lnTo>
                  <a:pt x="1577976" y="1221206"/>
                </a:lnTo>
                <a:lnTo>
                  <a:pt x="1550429" y="1262443"/>
                </a:lnTo>
                <a:lnTo>
                  <a:pt x="1521715" y="1299854"/>
                </a:lnTo>
                <a:lnTo>
                  <a:pt x="1491684" y="1333860"/>
                </a:lnTo>
                <a:lnTo>
                  <a:pt x="1460185" y="1364882"/>
                </a:lnTo>
                <a:lnTo>
                  <a:pt x="1427067" y="1393341"/>
                </a:lnTo>
                <a:lnTo>
                  <a:pt x="1392180" y="1419657"/>
                </a:lnTo>
                <a:lnTo>
                  <a:pt x="1355372" y="1444252"/>
                </a:lnTo>
                <a:lnTo>
                  <a:pt x="1316494" y="1467545"/>
                </a:lnTo>
                <a:lnTo>
                  <a:pt x="1275395" y="1489958"/>
                </a:lnTo>
                <a:lnTo>
                  <a:pt x="1231923" y="1511912"/>
                </a:lnTo>
                <a:lnTo>
                  <a:pt x="1185929" y="1533826"/>
                </a:lnTo>
                <a:lnTo>
                  <a:pt x="1085768" y="1579222"/>
                </a:lnTo>
                <a:lnTo>
                  <a:pt x="1048100" y="1593308"/>
                </a:lnTo>
                <a:lnTo>
                  <a:pt x="1008714" y="1604165"/>
                </a:lnTo>
                <a:lnTo>
                  <a:pt x="967812" y="1611892"/>
                </a:lnTo>
                <a:lnTo>
                  <a:pt x="925595" y="1616587"/>
                </a:lnTo>
                <a:lnTo>
                  <a:pt x="882263" y="1618349"/>
                </a:lnTo>
                <a:close/>
              </a:path>
            </a:pathLst>
          </a:custGeom>
          <a:solidFill>
            <a:schemeClr val="accent5">
              <a:lumMod val="40000"/>
              <a:lumOff val="60000"/>
              <a:alpha val="84704"/>
            </a:schemeClr>
          </a:solidFill>
        </p:spPr>
        <p:txBody>
          <a:bodyPr wrap="square" lIns="0" tIns="0" rIns="0" bIns="0" rtlCol="0"/>
          <a:lstStyle/>
          <a:p>
            <a:endParaRPr/>
          </a:p>
        </p:txBody>
      </p:sp>
      <p:sp>
        <p:nvSpPr>
          <p:cNvPr id="51" name="object 51"/>
          <p:cNvSpPr/>
          <p:nvPr/>
        </p:nvSpPr>
        <p:spPr>
          <a:xfrm>
            <a:off x="1881322" y="2698115"/>
            <a:ext cx="683895" cy="387985"/>
          </a:xfrm>
          <a:custGeom>
            <a:avLst/>
            <a:gdLst/>
            <a:ahLst/>
            <a:cxnLst/>
            <a:rect l="l" t="t" r="r" b="b"/>
            <a:pathLst>
              <a:path w="683894" h="387985">
                <a:moveTo>
                  <a:pt x="0" y="387936"/>
                </a:moveTo>
                <a:lnTo>
                  <a:pt x="0" y="0"/>
                </a:lnTo>
                <a:lnTo>
                  <a:pt x="683512" y="227889"/>
                </a:lnTo>
                <a:lnTo>
                  <a:pt x="0" y="387936"/>
                </a:lnTo>
                <a:close/>
              </a:path>
            </a:pathLst>
          </a:custGeom>
          <a:solidFill>
            <a:schemeClr val="accent5">
              <a:lumMod val="40000"/>
              <a:lumOff val="60000"/>
              <a:alpha val="84704"/>
            </a:schemeClr>
          </a:solidFill>
          <a:ln>
            <a:solidFill>
              <a:schemeClr val="accent5">
                <a:lumMod val="40000"/>
                <a:lumOff val="60000"/>
              </a:schemeClr>
            </a:solidFill>
          </a:ln>
        </p:spPr>
        <p:txBody>
          <a:bodyPr wrap="square" lIns="0" tIns="0" rIns="0" bIns="0" rtlCol="0"/>
          <a:lstStyle/>
          <a:p>
            <a:endParaRPr/>
          </a:p>
        </p:txBody>
      </p:sp>
      <p:sp>
        <p:nvSpPr>
          <p:cNvPr id="53" name="object 53"/>
          <p:cNvSpPr/>
          <p:nvPr/>
        </p:nvSpPr>
        <p:spPr>
          <a:xfrm>
            <a:off x="2089760" y="3072432"/>
            <a:ext cx="363855" cy="92710"/>
          </a:xfrm>
          <a:custGeom>
            <a:avLst/>
            <a:gdLst/>
            <a:ahLst/>
            <a:cxnLst/>
            <a:rect l="l" t="t" r="r" b="b"/>
            <a:pathLst>
              <a:path w="363855" h="92710">
                <a:moveTo>
                  <a:pt x="0" y="92158"/>
                </a:moveTo>
                <a:lnTo>
                  <a:pt x="5500" y="89984"/>
                </a:lnTo>
                <a:lnTo>
                  <a:pt x="43547" y="76745"/>
                </a:lnTo>
                <a:lnTo>
                  <a:pt x="105271" y="57668"/>
                </a:lnTo>
                <a:lnTo>
                  <a:pt x="179605" y="37493"/>
                </a:lnTo>
                <a:lnTo>
                  <a:pt x="221953" y="27155"/>
                </a:lnTo>
                <a:lnTo>
                  <a:pt x="292008" y="12035"/>
                </a:lnTo>
                <a:lnTo>
                  <a:pt x="357703" y="709"/>
                </a:lnTo>
                <a:lnTo>
                  <a:pt x="363558" y="0"/>
                </a:lnTo>
                <a:lnTo>
                  <a:pt x="357933" y="2262"/>
                </a:lnTo>
                <a:lnTo>
                  <a:pt x="320036" y="15457"/>
                </a:lnTo>
                <a:lnTo>
                  <a:pt x="258312" y="34534"/>
                </a:lnTo>
                <a:lnTo>
                  <a:pt x="183952" y="54665"/>
                </a:lnTo>
                <a:lnTo>
                  <a:pt x="141605" y="64996"/>
                </a:lnTo>
                <a:lnTo>
                  <a:pt x="78649" y="78713"/>
                </a:lnTo>
                <a:lnTo>
                  <a:pt x="34399" y="86945"/>
                </a:lnTo>
                <a:lnTo>
                  <a:pt x="0" y="92158"/>
                </a:lnTo>
                <a:close/>
              </a:path>
            </a:pathLst>
          </a:custGeom>
          <a:solidFill>
            <a:srgbClr val="F0F0F0">
              <a:alpha val="84704"/>
            </a:srgbClr>
          </a:solidFill>
        </p:spPr>
        <p:txBody>
          <a:bodyPr wrap="square" lIns="0" tIns="0" rIns="0" bIns="0" rtlCol="0"/>
          <a:lstStyle/>
          <a:p>
            <a:endParaRPr/>
          </a:p>
        </p:txBody>
      </p:sp>
      <p:sp>
        <p:nvSpPr>
          <p:cNvPr id="54" name="object 54"/>
          <p:cNvSpPr/>
          <p:nvPr/>
        </p:nvSpPr>
        <p:spPr>
          <a:xfrm>
            <a:off x="431678" y="2763677"/>
            <a:ext cx="233045" cy="493395"/>
          </a:xfrm>
          <a:custGeom>
            <a:avLst/>
            <a:gdLst/>
            <a:ahLst/>
            <a:cxnLst/>
            <a:rect l="l" t="t" r="r" b="b"/>
            <a:pathLst>
              <a:path w="233045" h="493395">
                <a:moveTo>
                  <a:pt x="232952" y="493027"/>
                </a:moveTo>
                <a:lnTo>
                  <a:pt x="196515" y="470598"/>
                </a:lnTo>
                <a:lnTo>
                  <a:pt x="166934" y="447813"/>
                </a:lnTo>
                <a:lnTo>
                  <a:pt x="164161" y="445595"/>
                </a:lnTo>
                <a:lnTo>
                  <a:pt x="161442" y="443243"/>
                </a:lnTo>
                <a:lnTo>
                  <a:pt x="158843" y="440670"/>
                </a:lnTo>
                <a:lnTo>
                  <a:pt x="142102" y="424696"/>
                </a:lnTo>
                <a:lnTo>
                  <a:pt x="112739" y="391036"/>
                </a:lnTo>
                <a:lnTo>
                  <a:pt x="100344" y="374601"/>
                </a:lnTo>
                <a:lnTo>
                  <a:pt x="96267" y="368910"/>
                </a:lnTo>
                <a:lnTo>
                  <a:pt x="69626" y="325615"/>
                </a:lnTo>
                <a:lnTo>
                  <a:pt x="67248" y="321267"/>
                </a:lnTo>
                <a:lnTo>
                  <a:pt x="64702" y="316919"/>
                </a:lnTo>
                <a:lnTo>
                  <a:pt x="43485" y="270828"/>
                </a:lnTo>
                <a:lnTo>
                  <a:pt x="27504" y="227477"/>
                </a:lnTo>
                <a:lnTo>
                  <a:pt x="14748" y="183406"/>
                </a:lnTo>
                <a:lnTo>
                  <a:pt x="5116" y="139706"/>
                </a:lnTo>
                <a:lnTo>
                  <a:pt x="3826" y="132533"/>
                </a:lnTo>
                <a:lnTo>
                  <a:pt x="2515" y="125413"/>
                </a:lnTo>
                <a:lnTo>
                  <a:pt x="255" y="111309"/>
                </a:lnTo>
                <a:lnTo>
                  <a:pt x="0" y="109496"/>
                </a:lnTo>
                <a:lnTo>
                  <a:pt x="0" y="0"/>
                </a:lnTo>
                <a:lnTo>
                  <a:pt x="904" y="9399"/>
                </a:lnTo>
                <a:lnTo>
                  <a:pt x="2012" y="20476"/>
                </a:lnTo>
                <a:lnTo>
                  <a:pt x="2931" y="28019"/>
                </a:lnTo>
                <a:lnTo>
                  <a:pt x="3676" y="35872"/>
                </a:lnTo>
                <a:lnTo>
                  <a:pt x="4872" y="43948"/>
                </a:lnTo>
                <a:lnTo>
                  <a:pt x="10369" y="81947"/>
                </a:lnTo>
                <a:lnTo>
                  <a:pt x="17832" y="122573"/>
                </a:lnTo>
                <a:lnTo>
                  <a:pt x="27533" y="164779"/>
                </a:lnTo>
                <a:lnTo>
                  <a:pt x="39568" y="207699"/>
                </a:lnTo>
                <a:lnTo>
                  <a:pt x="54227" y="250288"/>
                </a:lnTo>
                <a:lnTo>
                  <a:pt x="71409" y="291538"/>
                </a:lnTo>
                <a:lnTo>
                  <a:pt x="88615" y="326370"/>
                </a:lnTo>
                <a:lnTo>
                  <a:pt x="90798" y="330629"/>
                </a:lnTo>
                <a:lnTo>
                  <a:pt x="95544" y="338838"/>
                </a:lnTo>
                <a:lnTo>
                  <a:pt x="97904" y="342876"/>
                </a:lnTo>
                <a:lnTo>
                  <a:pt x="100295" y="346914"/>
                </a:lnTo>
                <a:lnTo>
                  <a:pt x="102442" y="351040"/>
                </a:lnTo>
                <a:lnTo>
                  <a:pt x="105006" y="354900"/>
                </a:lnTo>
                <a:lnTo>
                  <a:pt x="112404" y="366348"/>
                </a:lnTo>
                <a:lnTo>
                  <a:pt x="116017" y="372030"/>
                </a:lnTo>
                <a:lnTo>
                  <a:pt x="119778" y="377524"/>
                </a:lnTo>
                <a:lnTo>
                  <a:pt x="123604" y="382877"/>
                </a:lnTo>
                <a:lnTo>
                  <a:pt x="127411" y="388134"/>
                </a:lnTo>
                <a:lnTo>
                  <a:pt x="129975" y="391551"/>
                </a:lnTo>
                <a:lnTo>
                  <a:pt x="132281" y="395145"/>
                </a:lnTo>
                <a:lnTo>
                  <a:pt x="134965" y="398384"/>
                </a:lnTo>
                <a:lnTo>
                  <a:pt x="142745" y="407924"/>
                </a:lnTo>
                <a:lnTo>
                  <a:pt x="145274" y="411118"/>
                </a:lnTo>
                <a:lnTo>
                  <a:pt x="150215" y="417286"/>
                </a:lnTo>
                <a:lnTo>
                  <a:pt x="186722" y="455179"/>
                </a:lnTo>
                <a:lnTo>
                  <a:pt x="195713" y="462944"/>
                </a:lnTo>
                <a:lnTo>
                  <a:pt x="199683" y="466538"/>
                </a:lnTo>
                <a:lnTo>
                  <a:pt x="203720" y="469999"/>
                </a:lnTo>
                <a:lnTo>
                  <a:pt x="207344" y="473282"/>
                </a:lnTo>
                <a:lnTo>
                  <a:pt x="210791" y="476078"/>
                </a:lnTo>
                <a:lnTo>
                  <a:pt x="227166" y="488546"/>
                </a:lnTo>
                <a:lnTo>
                  <a:pt x="232952" y="493027"/>
                </a:lnTo>
                <a:close/>
              </a:path>
            </a:pathLst>
          </a:custGeom>
          <a:solidFill>
            <a:srgbClr val="F0F0F0">
              <a:alpha val="84704"/>
            </a:srgbClr>
          </a:solidFill>
        </p:spPr>
        <p:txBody>
          <a:bodyPr wrap="square" lIns="0" tIns="0" rIns="0" bIns="0" rtlCol="0"/>
          <a:lstStyle/>
          <a:p>
            <a:endParaRPr/>
          </a:p>
        </p:txBody>
      </p:sp>
      <p:sp>
        <p:nvSpPr>
          <p:cNvPr id="55" name="object 55"/>
          <p:cNvSpPr/>
          <p:nvPr/>
        </p:nvSpPr>
        <p:spPr>
          <a:xfrm>
            <a:off x="1522643" y="1983903"/>
            <a:ext cx="358775" cy="253365"/>
          </a:xfrm>
          <a:custGeom>
            <a:avLst/>
            <a:gdLst/>
            <a:ahLst/>
            <a:cxnLst/>
            <a:rect l="l" t="t" r="r" b="b"/>
            <a:pathLst>
              <a:path w="358775" h="253364">
                <a:moveTo>
                  <a:pt x="358723" y="253123"/>
                </a:moveTo>
                <a:lnTo>
                  <a:pt x="354243" y="247559"/>
                </a:lnTo>
                <a:lnTo>
                  <a:pt x="346835" y="237749"/>
                </a:lnTo>
                <a:lnTo>
                  <a:pt x="343153" y="232828"/>
                </a:lnTo>
                <a:lnTo>
                  <a:pt x="338185" y="227197"/>
                </a:lnTo>
                <a:lnTo>
                  <a:pt x="332951" y="220488"/>
                </a:lnTo>
                <a:lnTo>
                  <a:pt x="330334" y="217089"/>
                </a:lnTo>
                <a:lnTo>
                  <a:pt x="327184" y="213797"/>
                </a:lnTo>
                <a:lnTo>
                  <a:pt x="324079" y="210159"/>
                </a:lnTo>
                <a:lnTo>
                  <a:pt x="320885" y="206604"/>
                </a:lnTo>
                <a:lnTo>
                  <a:pt x="317869" y="202616"/>
                </a:lnTo>
                <a:lnTo>
                  <a:pt x="314169" y="198789"/>
                </a:lnTo>
                <a:lnTo>
                  <a:pt x="310683" y="195010"/>
                </a:lnTo>
                <a:lnTo>
                  <a:pt x="306957" y="191021"/>
                </a:lnTo>
                <a:lnTo>
                  <a:pt x="303142" y="186882"/>
                </a:lnTo>
                <a:lnTo>
                  <a:pt x="299194" y="182857"/>
                </a:lnTo>
                <a:lnTo>
                  <a:pt x="295158" y="178700"/>
                </a:lnTo>
                <a:lnTo>
                  <a:pt x="263575" y="148696"/>
                </a:lnTo>
                <a:lnTo>
                  <a:pt x="232835" y="123027"/>
                </a:lnTo>
                <a:lnTo>
                  <a:pt x="227556" y="118692"/>
                </a:lnTo>
                <a:lnTo>
                  <a:pt x="221878" y="114725"/>
                </a:lnTo>
                <a:lnTo>
                  <a:pt x="216422" y="110532"/>
                </a:lnTo>
                <a:lnTo>
                  <a:pt x="210878" y="106423"/>
                </a:lnTo>
                <a:lnTo>
                  <a:pt x="205155" y="102541"/>
                </a:lnTo>
                <a:lnTo>
                  <a:pt x="199478" y="98521"/>
                </a:lnTo>
                <a:lnTo>
                  <a:pt x="190894" y="92672"/>
                </a:lnTo>
                <a:lnTo>
                  <a:pt x="155980" y="70776"/>
                </a:lnTo>
                <a:lnTo>
                  <a:pt x="112869" y="47154"/>
                </a:lnTo>
                <a:lnTo>
                  <a:pt x="65605" y="24927"/>
                </a:lnTo>
                <a:lnTo>
                  <a:pt x="24175" y="8288"/>
                </a:lnTo>
                <a:lnTo>
                  <a:pt x="0" y="0"/>
                </a:lnTo>
                <a:lnTo>
                  <a:pt x="5056" y="607"/>
                </a:lnTo>
                <a:lnTo>
                  <a:pt x="8339" y="1078"/>
                </a:lnTo>
                <a:lnTo>
                  <a:pt x="13174" y="1663"/>
                </a:lnTo>
                <a:lnTo>
                  <a:pt x="29331" y="4869"/>
                </a:lnTo>
                <a:lnTo>
                  <a:pt x="69109" y="15427"/>
                </a:lnTo>
                <a:lnTo>
                  <a:pt x="110222" y="30292"/>
                </a:lnTo>
                <a:lnTo>
                  <a:pt x="142921" y="45098"/>
                </a:lnTo>
                <a:lnTo>
                  <a:pt x="149087" y="47978"/>
                </a:lnTo>
                <a:lnTo>
                  <a:pt x="155120" y="51235"/>
                </a:lnTo>
                <a:lnTo>
                  <a:pt x="164346" y="56053"/>
                </a:lnTo>
                <a:lnTo>
                  <a:pt x="173439" y="61289"/>
                </a:lnTo>
                <a:lnTo>
                  <a:pt x="209547" y="83923"/>
                </a:lnTo>
                <a:lnTo>
                  <a:pt x="243525" y="109663"/>
                </a:lnTo>
                <a:lnTo>
                  <a:pt x="248937" y="114188"/>
                </a:lnTo>
                <a:lnTo>
                  <a:pt x="254393" y="118537"/>
                </a:lnTo>
                <a:lnTo>
                  <a:pt x="259361" y="123302"/>
                </a:lnTo>
                <a:lnTo>
                  <a:pt x="264418" y="128001"/>
                </a:lnTo>
                <a:lnTo>
                  <a:pt x="269563" y="132491"/>
                </a:lnTo>
                <a:lnTo>
                  <a:pt x="274221" y="137275"/>
                </a:lnTo>
                <a:lnTo>
                  <a:pt x="300658" y="165406"/>
                </a:lnTo>
                <a:lnTo>
                  <a:pt x="304562" y="170118"/>
                </a:lnTo>
                <a:lnTo>
                  <a:pt x="308510" y="174608"/>
                </a:lnTo>
                <a:lnTo>
                  <a:pt x="312103" y="179099"/>
                </a:lnTo>
                <a:lnTo>
                  <a:pt x="318889" y="188164"/>
                </a:lnTo>
                <a:lnTo>
                  <a:pt x="322128" y="192428"/>
                </a:lnTo>
                <a:lnTo>
                  <a:pt x="342931" y="223918"/>
                </a:lnTo>
                <a:lnTo>
                  <a:pt x="346879" y="230316"/>
                </a:lnTo>
                <a:lnTo>
                  <a:pt x="349807" y="235809"/>
                </a:lnTo>
                <a:lnTo>
                  <a:pt x="355573" y="246782"/>
                </a:lnTo>
                <a:lnTo>
                  <a:pt x="358723" y="253123"/>
                </a:lnTo>
                <a:close/>
              </a:path>
            </a:pathLst>
          </a:custGeom>
          <a:solidFill>
            <a:srgbClr val="F0F0F0">
              <a:alpha val="84704"/>
            </a:srgbClr>
          </a:solidFill>
        </p:spPr>
        <p:txBody>
          <a:bodyPr wrap="square" lIns="0" tIns="0" rIns="0" bIns="0" rtlCol="0"/>
          <a:lstStyle/>
          <a:p>
            <a:endParaRPr/>
          </a:p>
        </p:txBody>
      </p:sp>
      <p:sp>
        <p:nvSpPr>
          <p:cNvPr id="56" name="object 56"/>
          <p:cNvSpPr txBox="1"/>
          <p:nvPr/>
        </p:nvSpPr>
        <p:spPr>
          <a:xfrm>
            <a:off x="725355" y="2390385"/>
            <a:ext cx="1195705" cy="534670"/>
          </a:xfrm>
          <a:prstGeom prst="rect">
            <a:avLst/>
          </a:prstGeom>
        </p:spPr>
        <p:txBody>
          <a:bodyPr vert="horz" wrap="square" lIns="0" tIns="11430" rIns="0" bIns="0" rtlCol="0">
            <a:spAutoFit/>
          </a:bodyPr>
          <a:lstStyle/>
          <a:p>
            <a:pPr marL="229870" marR="5080" indent="-217804">
              <a:lnSpc>
                <a:spcPct val="107700"/>
              </a:lnSpc>
              <a:spcBef>
                <a:spcPts val="90"/>
              </a:spcBef>
            </a:pPr>
            <a:r>
              <a:rPr sz="1550" b="0" spc="80" dirty="0">
                <a:cs typeface="HelveticaNeueLT Pro 45 Lt"/>
              </a:rPr>
              <a:t>Academy</a:t>
            </a:r>
            <a:r>
              <a:rPr sz="1550" b="0" spc="-35" dirty="0">
                <a:cs typeface="HelveticaNeueLT Pro 45 Lt"/>
              </a:rPr>
              <a:t> </a:t>
            </a:r>
            <a:r>
              <a:rPr sz="1550" b="0" spc="75" dirty="0">
                <a:cs typeface="HelveticaNeueLT Pro 45 Lt"/>
              </a:rPr>
              <a:t>on  </a:t>
            </a:r>
            <a:r>
              <a:rPr sz="1550" b="0" spc="55" dirty="0">
                <a:cs typeface="HelveticaNeueLT Pro 45 Lt"/>
              </a:rPr>
              <a:t>steroids</a:t>
            </a:r>
            <a:endParaRPr sz="1550" dirty="0">
              <a:cs typeface="HelveticaNeueLT Pro 45 Lt"/>
            </a:endParaRPr>
          </a:p>
        </p:txBody>
      </p:sp>
      <p:sp>
        <p:nvSpPr>
          <p:cNvPr id="57" name="object 57"/>
          <p:cNvSpPr txBox="1"/>
          <p:nvPr/>
        </p:nvSpPr>
        <p:spPr>
          <a:xfrm>
            <a:off x="14763739" y="766360"/>
            <a:ext cx="2237740" cy="534670"/>
          </a:xfrm>
          <a:prstGeom prst="rect">
            <a:avLst/>
          </a:prstGeom>
        </p:spPr>
        <p:txBody>
          <a:bodyPr vert="horz" wrap="square" lIns="0" tIns="11430" rIns="0" bIns="0" rtlCol="0">
            <a:spAutoFit/>
          </a:bodyPr>
          <a:lstStyle/>
          <a:p>
            <a:pPr marL="325755" marR="5080" indent="-313690">
              <a:lnSpc>
                <a:spcPct val="107700"/>
              </a:lnSpc>
              <a:spcBef>
                <a:spcPts val="90"/>
              </a:spcBef>
            </a:pPr>
            <a:r>
              <a:rPr sz="1550" b="0" spc="65" dirty="0">
                <a:cs typeface="HelveticaNeueLT Pro 45 Lt"/>
              </a:rPr>
              <a:t>Communication/sharing  </a:t>
            </a:r>
            <a:r>
              <a:rPr sz="1550" b="0" spc="70" dirty="0">
                <a:cs typeface="HelveticaNeueLT Pro 45 Lt"/>
              </a:rPr>
              <a:t>between</a:t>
            </a:r>
            <a:r>
              <a:rPr sz="1550" b="0" spc="25" dirty="0">
                <a:cs typeface="HelveticaNeueLT Pro 45 Lt"/>
              </a:rPr>
              <a:t> </a:t>
            </a:r>
            <a:r>
              <a:rPr sz="1550" b="0" spc="55" dirty="0">
                <a:cs typeface="HelveticaNeueLT Pro 45 Lt"/>
              </a:rPr>
              <a:t>divisions</a:t>
            </a:r>
            <a:endParaRPr sz="1550" dirty="0">
              <a:cs typeface="HelveticaNeueLT Pro 45 Lt"/>
            </a:endParaRPr>
          </a:p>
        </p:txBody>
      </p:sp>
      <p:sp>
        <p:nvSpPr>
          <p:cNvPr id="58" name="object 58"/>
          <p:cNvSpPr/>
          <p:nvPr/>
        </p:nvSpPr>
        <p:spPr>
          <a:xfrm>
            <a:off x="7031883" y="3404351"/>
            <a:ext cx="3933825" cy="3924300"/>
          </a:xfrm>
          <a:custGeom>
            <a:avLst/>
            <a:gdLst/>
            <a:ahLst/>
            <a:cxnLst/>
            <a:rect l="l" t="t" r="r" b="b"/>
            <a:pathLst>
              <a:path w="3933825" h="3924300">
                <a:moveTo>
                  <a:pt x="2206395" y="12699"/>
                </a:moveTo>
                <a:lnTo>
                  <a:pt x="1727429" y="12699"/>
                </a:lnTo>
                <a:lnTo>
                  <a:pt x="1774695" y="0"/>
                </a:lnTo>
                <a:lnTo>
                  <a:pt x="2159129" y="0"/>
                </a:lnTo>
                <a:lnTo>
                  <a:pt x="2206395" y="12699"/>
                </a:lnTo>
                <a:close/>
              </a:path>
              <a:path w="3933825" h="3924300">
                <a:moveTo>
                  <a:pt x="2299887" y="25399"/>
                </a:moveTo>
                <a:lnTo>
                  <a:pt x="1633937" y="25399"/>
                </a:lnTo>
                <a:lnTo>
                  <a:pt x="1680505" y="12699"/>
                </a:lnTo>
                <a:lnTo>
                  <a:pt x="2253319" y="12699"/>
                </a:lnTo>
                <a:lnTo>
                  <a:pt x="2299887" y="25399"/>
                </a:lnTo>
                <a:close/>
              </a:path>
              <a:path w="3933825" h="3924300">
                <a:moveTo>
                  <a:pt x="2391895" y="3886199"/>
                </a:moveTo>
                <a:lnTo>
                  <a:pt x="1541921" y="3886199"/>
                </a:lnTo>
                <a:lnTo>
                  <a:pt x="1319050" y="3822699"/>
                </a:lnTo>
                <a:lnTo>
                  <a:pt x="1275812" y="3797299"/>
                </a:lnTo>
                <a:lnTo>
                  <a:pt x="1190780" y="3771899"/>
                </a:lnTo>
                <a:lnTo>
                  <a:pt x="1149014" y="3746499"/>
                </a:lnTo>
                <a:lnTo>
                  <a:pt x="1107764" y="3733799"/>
                </a:lnTo>
                <a:lnTo>
                  <a:pt x="1026871" y="3682999"/>
                </a:lnTo>
                <a:lnTo>
                  <a:pt x="987254" y="3670299"/>
                </a:lnTo>
                <a:lnTo>
                  <a:pt x="909746" y="3619499"/>
                </a:lnTo>
                <a:lnTo>
                  <a:pt x="871883" y="3594099"/>
                </a:lnTo>
                <a:lnTo>
                  <a:pt x="834632" y="3568699"/>
                </a:lnTo>
                <a:lnTo>
                  <a:pt x="798005" y="3543299"/>
                </a:lnTo>
                <a:lnTo>
                  <a:pt x="762017" y="3517899"/>
                </a:lnTo>
                <a:lnTo>
                  <a:pt x="726680" y="3492499"/>
                </a:lnTo>
                <a:lnTo>
                  <a:pt x="692009" y="3454399"/>
                </a:lnTo>
                <a:lnTo>
                  <a:pt x="658017" y="3428999"/>
                </a:lnTo>
                <a:lnTo>
                  <a:pt x="624718" y="3403599"/>
                </a:lnTo>
                <a:lnTo>
                  <a:pt x="592123" y="3365499"/>
                </a:lnTo>
                <a:lnTo>
                  <a:pt x="560249" y="3340099"/>
                </a:lnTo>
                <a:lnTo>
                  <a:pt x="529107" y="3301999"/>
                </a:lnTo>
                <a:lnTo>
                  <a:pt x="498711" y="3263899"/>
                </a:lnTo>
                <a:lnTo>
                  <a:pt x="469074" y="3238499"/>
                </a:lnTo>
                <a:lnTo>
                  <a:pt x="440211" y="3200399"/>
                </a:lnTo>
                <a:lnTo>
                  <a:pt x="412135" y="3162299"/>
                </a:lnTo>
                <a:lnTo>
                  <a:pt x="384858" y="3124199"/>
                </a:lnTo>
                <a:lnTo>
                  <a:pt x="358395" y="3098799"/>
                </a:lnTo>
                <a:lnTo>
                  <a:pt x="332759" y="3060699"/>
                </a:lnTo>
                <a:lnTo>
                  <a:pt x="307963" y="3022599"/>
                </a:lnTo>
                <a:lnTo>
                  <a:pt x="284021" y="2984499"/>
                </a:lnTo>
                <a:lnTo>
                  <a:pt x="260947" y="2946399"/>
                </a:lnTo>
                <a:lnTo>
                  <a:pt x="238753" y="2895599"/>
                </a:lnTo>
                <a:lnTo>
                  <a:pt x="217454" y="2857499"/>
                </a:lnTo>
                <a:lnTo>
                  <a:pt x="197062" y="2819399"/>
                </a:lnTo>
                <a:lnTo>
                  <a:pt x="177592" y="2781299"/>
                </a:lnTo>
                <a:lnTo>
                  <a:pt x="159056" y="2730499"/>
                </a:lnTo>
                <a:lnTo>
                  <a:pt x="141468" y="2692399"/>
                </a:lnTo>
                <a:lnTo>
                  <a:pt x="124842" y="2654299"/>
                </a:lnTo>
                <a:lnTo>
                  <a:pt x="109191" y="2603499"/>
                </a:lnTo>
                <a:lnTo>
                  <a:pt x="94529" y="2565399"/>
                </a:lnTo>
                <a:lnTo>
                  <a:pt x="80868" y="2514599"/>
                </a:lnTo>
                <a:lnTo>
                  <a:pt x="68223" y="2476499"/>
                </a:lnTo>
                <a:lnTo>
                  <a:pt x="56607" y="2425699"/>
                </a:lnTo>
                <a:lnTo>
                  <a:pt x="46033" y="2387599"/>
                </a:lnTo>
                <a:lnTo>
                  <a:pt x="36516" y="2336799"/>
                </a:lnTo>
                <a:lnTo>
                  <a:pt x="28067" y="2298699"/>
                </a:lnTo>
                <a:lnTo>
                  <a:pt x="20701" y="2247899"/>
                </a:lnTo>
                <a:lnTo>
                  <a:pt x="14432" y="2197099"/>
                </a:lnTo>
                <a:lnTo>
                  <a:pt x="9272" y="2158999"/>
                </a:lnTo>
                <a:lnTo>
                  <a:pt x="5236" y="2108199"/>
                </a:lnTo>
                <a:lnTo>
                  <a:pt x="2336" y="2057399"/>
                </a:lnTo>
                <a:lnTo>
                  <a:pt x="586" y="2006599"/>
                </a:lnTo>
                <a:lnTo>
                  <a:pt x="0" y="1955799"/>
                </a:lnTo>
                <a:lnTo>
                  <a:pt x="586" y="1917699"/>
                </a:lnTo>
                <a:lnTo>
                  <a:pt x="2336" y="1866899"/>
                </a:lnTo>
                <a:lnTo>
                  <a:pt x="5236" y="1816099"/>
                </a:lnTo>
                <a:lnTo>
                  <a:pt x="9272" y="1765299"/>
                </a:lnTo>
                <a:lnTo>
                  <a:pt x="14432" y="1727199"/>
                </a:lnTo>
                <a:lnTo>
                  <a:pt x="20701" y="1676399"/>
                </a:lnTo>
                <a:lnTo>
                  <a:pt x="28067" y="1625599"/>
                </a:lnTo>
                <a:lnTo>
                  <a:pt x="36516" y="1587499"/>
                </a:lnTo>
                <a:lnTo>
                  <a:pt x="46033" y="1536699"/>
                </a:lnTo>
                <a:lnTo>
                  <a:pt x="56607" y="1485899"/>
                </a:lnTo>
                <a:lnTo>
                  <a:pt x="68223" y="1447799"/>
                </a:lnTo>
                <a:lnTo>
                  <a:pt x="80868" y="1396999"/>
                </a:lnTo>
                <a:lnTo>
                  <a:pt x="94529" y="1358899"/>
                </a:lnTo>
                <a:lnTo>
                  <a:pt x="109191" y="1308099"/>
                </a:lnTo>
                <a:lnTo>
                  <a:pt x="124842" y="1269999"/>
                </a:lnTo>
                <a:lnTo>
                  <a:pt x="141468" y="1231899"/>
                </a:lnTo>
                <a:lnTo>
                  <a:pt x="159056" y="1181099"/>
                </a:lnTo>
                <a:lnTo>
                  <a:pt x="177592" y="1142999"/>
                </a:lnTo>
                <a:lnTo>
                  <a:pt x="197062" y="1104899"/>
                </a:lnTo>
                <a:lnTo>
                  <a:pt x="217454" y="1066799"/>
                </a:lnTo>
                <a:lnTo>
                  <a:pt x="238753" y="1015999"/>
                </a:lnTo>
                <a:lnTo>
                  <a:pt x="260947" y="977899"/>
                </a:lnTo>
                <a:lnTo>
                  <a:pt x="284021" y="939799"/>
                </a:lnTo>
                <a:lnTo>
                  <a:pt x="307963" y="901699"/>
                </a:lnTo>
                <a:lnTo>
                  <a:pt x="332759" y="863599"/>
                </a:lnTo>
                <a:lnTo>
                  <a:pt x="358395" y="825499"/>
                </a:lnTo>
                <a:lnTo>
                  <a:pt x="384858" y="787399"/>
                </a:lnTo>
                <a:lnTo>
                  <a:pt x="412135" y="761999"/>
                </a:lnTo>
                <a:lnTo>
                  <a:pt x="440211" y="723899"/>
                </a:lnTo>
                <a:lnTo>
                  <a:pt x="469074" y="685799"/>
                </a:lnTo>
                <a:lnTo>
                  <a:pt x="498711" y="647699"/>
                </a:lnTo>
                <a:lnTo>
                  <a:pt x="529107" y="622299"/>
                </a:lnTo>
                <a:lnTo>
                  <a:pt x="560249" y="584199"/>
                </a:lnTo>
                <a:lnTo>
                  <a:pt x="592123" y="558799"/>
                </a:lnTo>
                <a:lnTo>
                  <a:pt x="624718" y="520699"/>
                </a:lnTo>
                <a:lnTo>
                  <a:pt x="658017" y="495299"/>
                </a:lnTo>
                <a:lnTo>
                  <a:pt x="692009" y="457199"/>
                </a:lnTo>
                <a:lnTo>
                  <a:pt x="726680" y="431799"/>
                </a:lnTo>
                <a:lnTo>
                  <a:pt x="762017" y="406399"/>
                </a:lnTo>
                <a:lnTo>
                  <a:pt x="798005" y="380999"/>
                </a:lnTo>
                <a:lnTo>
                  <a:pt x="834632" y="355599"/>
                </a:lnTo>
                <a:lnTo>
                  <a:pt x="871883" y="330199"/>
                </a:lnTo>
                <a:lnTo>
                  <a:pt x="909746" y="304799"/>
                </a:lnTo>
                <a:lnTo>
                  <a:pt x="948208" y="279399"/>
                </a:lnTo>
                <a:lnTo>
                  <a:pt x="1026871" y="228599"/>
                </a:lnTo>
                <a:lnTo>
                  <a:pt x="1067045" y="215899"/>
                </a:lnTo>
                <a:lnTo>
                  <a:pt x="1149014" y="165099"/>
                </a:lnTo>
                <a:lnTo>
                  <a:pt x="1233051" y="139699"/>
                </a:lnTo>
                <a:lnTo>
                  <a:pt x="1275812" y="114299"/>
                </a:lnTo>
                <a:lnTo>
                  <a:pt x="1319050" y="101599"/>
                </a:lnTo>
                <a:lnTo>
                  <a:pt x="1587738" y="25399"/>
                </a:lnTo>
                <a:lnTo>
                  <a:pt x="2346086" y="25399"/>
                </a:lnTo>
                <a:lnTo>
                  <a:pt x="2614774" y="101599"/>
                </a:lnTo>
                <a:lnTo>
                  <a:pt x="2658012" y="114299"/>
                </a:lnTo>
                <a:lnTo>
                  <a:pt x="2700773" y="139699"/>
                </a:lnTo>
                <a:lnTo>
                  <a:pt x="2784810" y="165099"/>
                </a:lnTo>
                <a:lnTo>
                  <a:pt x="2866779" y="215899"/>
                </a:lnTo>
                <a:lnTo>
                  <a:pt x="2906953" y="228599"/>
                </a:lnTo>
                <a:lnTo>
                  <a:pt x="2985616" y="279399"/>
                </a:lnTo>
                <a:lnTo>
                  <a:pt x="3024077" y="304799"/>
                </a:lnTo>
                <a:lnTo>
                  <a:pt x="3061941" y="330199"/>
                </a:lnTo>
                <a:lnTo>
                  <a:pt x="3099192" y="355599"/>
                </a:lnTo>
                <a:lnTo>
                  <a:pt x="3135819" y="380999"/>
                </a:lnTo>
                <a:lnTo>
                  <a:pt x="3171807" y="406399"/>
                </a:lnTo>
                <a:lnTo>
                  <a:pt x="3207143" y="431799"/>
                </a:lnTo>
                <a:lnTo>
                  <a:pt x="3241814" y="457199"/>
                </a:lnTo>
                <a:lnTo>
                  <a:pt x="3275806" y="495299"/>
                </a:lnTo>
                <a:lnTo>
                  <a:pt x="3309106" y="520699"/>
                </a:lnTo>
                <a:lnTo>
                  <a:pt x="3341700" y="558799"/>
                </a:lnTo>
                <a:lnTo>
                  <a:pt x="3373575" y="584199"/>
                </a:lnTo>
                <a:lnTo>
                  <a:pt x="3404717" y="622299"/>
                </a:lnTo>
                <a:lnTo>
                  <a:pt x="3435113" y="647699"/>
                </a:lnTo>
                <a:lnTo>
                  <a:pt x="3464749" y="685799"/>
                </a:lnTo>
                <a:lnTo>
                  <a:pt x="3493613" y="723899"/>
                </a:lnTo>
                <a:lnTo>
                  <a:pt x="3521689" y="761999"/>
                </a:lnTo>
                <a:lnTo>
                  <a:pt x="3548966" y="787399"/>
                </a:lnTo>
                <a:lnTo>
                  <a:pt x="3575429" y="825499"/>
                </a:lnTo>
                <a:lnTo>
                  <a:pt x="3601065" y="863599"/>
                </a:lnTo>
                <a:lnTo>
                  <a:pt x="3625861" y="901699"/>
                </a:lnTo>
                <a:lnTo>
                  <a:pt x="3649803" y="939799"/>
                </a:lnTo>
                <a:lnTo>
                  <a:pt x="3672877" y="977899"/>
                </a:lnTo>
                <a:lnTo>
                  <a:pt x="3695071" y="1015999"/>
                </a:lnTo>
                <a:lnTo>
                  <a:pt x="3716370" y="1066799"/>
                </a:lnTo>
                <a:lnTo>
                  <a:pt x="3736762" y="1104899"/>
                </a:lnTo>
                <a:lnTo>
                  <a:pt x="3756232" y="1142999"/>
                </a:lnTo>
                <a:lnTo>
                  <a:pt x="3774768" y="1181099"/>
                </a:lnTo>
                <a:lnTo>
                  <a:pt x="3792356" y="1231899"/>
                </a:lnTo>
                <a:lnTo>
                  <a:pt x="3808982" y="1269999"/>
                </a:lnTo>
                <a:lnTo>
                  <a:pt x="3824633" y="1308099"/>
                </a:lnTo>
                <a:lnTo>
                  <a:pt x="3839295" y="1358899"/>
                </a:lnTo>
                <a:lnTo>
                  <a:pt x="3852956" y="1396999"/>
                </a:lnTo>
                <a:lnTo>
                  <a:pt x="3865601" y="1447799"/>
                </a:lnTo>
                <a:lnTo>
                  <a:pt x="3877217" y="1485899"/>
                </a:lnTo>
                <a:lnTo>
                  <a:pt x="3887790" y="1536699"/>
                </a:lnTo>
                <a:lnTo>
                  <a:pt x="3897308" y="1587499"/>
                </a:lnTo>
                <a:lnTo>
                  <a:pt x="3905757" y="1625599"/>
                </a:lnTo>
                <a:lnTo>
                  <a:pt x="3913122" y="1676399"/>
                </a:lnTo>
                <a:lnTo>
                  <a:pt x="3919392" y="1727199"/>
                </a:lnTo>
                <a:lnTo>
                  <a:pt x="3924552" y="1765299"/>
                </a:lnTo>
                <a:lnTo>
                  <a:pt x="3928588" y="1816099"/>
                </a:lnTo>
                <a:lnTo>
                  <a:pt x="3931488" y="1866899"/>
                </a:lnTo>
                <a:lnTo>
                  <a:pt x="3933238" y="1917699"/>
                </a:lnTo>
                <a:lnTo>
                  <a:pt x="3933824" y="1955799"/>
                </a:lnTo>
                <a:lnTo>
                  <a:pt x="3933238" y="2006599"/>
                </a:lnTo>
                <a:lnTo>
                  <a:pt x="3931488" y="2057399"/>
                </a:lnTo>
                <a:lnTo>
                  <a:pt x="3928588" y="2108199"/>
                </a:lnTo>
                <a:lnTo>
                  <a:pt x="3924551" y="2158999"/>
                </a:lnTo>
                <a:lnTo>
                  <a:pt x="3919391" y="2197099"/>
                </a:lnTo>
                <a:lnTo>
                  <a:pt x="3913122" y="2247899"/>
                </a:lnTo>
                <a:lnTo>
                  <a:pt x="3905756" y="2298699"/>
                </a:lnTo>
                <a:lnTo>
                  <a:pt x="3897307" y="2336799"/>
                </a:lnTo>
                <a:lnTo>
                  <a:pt x="3887789" y="2387599"/>
                </a:lnTo>
                <a:lnTo>
                  <a:pt x="3877215" y="2425699"/>
                </a:lnTo>
                <a:lnTo>
                  <a:pt x="3865599" y="2476499"/>
                </a:lnTo>
                <a:lnTo>
                  <a:pt x="3852954" y="2514599"/>
                </a:lnTo>
                <a:lnTo>
                  <a:pt x="3839293" y="2565399"/>
                </a:lnTo>
                <a:lnTo>
                  <a:pt x="3824630" y="2603499"/>
                </a:lnTo>
                <a:lnTo>
                  <a:pt x="3808979" y="2654299"/>
                </a:lnTo>
                <a:lnTo>
                  <a:pt x="3792353" y="2692399"/>
                </a:lnTo>
                <a:lnTo>
                  <a:pt x="3774765" y="2730499"/>
                </a:lnTo>
                <a:lnTo>
                  <a:pt x="3756228" y="2781299"/>
                </a:lnTo>
                <a:lnTo>
                  <a:pt x="3736758" y="2819399"/>
                </a:lnTo>
                <a:lnTo>
                  <a:pt x="3716366" y="2857499"/>
                </a:lnTo>
                <a:lnTo>
                  <a:pt x="3695066" y="2895599"/>
                </a:lnTo>
                <a:lnTo>
                  <a:pt x="3672872" y="2946399"/>
                </a:lnTo>
                <a:lnTo>
                  <a:pt x="3649797" y="2984499"/>
                </a:lnTo>
                <a:lnTo>
                  <a:pt x="3625855" y="3022599"/>
                </a:lnTo>
                <a:lnTo>
                  <a:pt x="3601059" y="3060699"/>
                </a:lnTo>
                <a:lnTo>
                  <a:pt x="3575422" y="3098799"/>
                </a:lnTo>
                <a:lnTo>
                  <a:pt x="3548959" y="3124199"/>
                </a:lnTo>
                <a:lnTo>
                  <a:pt x="3521682" y="3162299"/>
                </a:lnTo>
                <a:lnTo>
                  <a:pt x="3493605" y="3200399"/>
                </a:lnTo>
                <a:lnTo>
                  <a:pt x="3464741" y="3238499"/>
                </a:lnTo>
                <a:lnTo>
                  <a:pt x="3435105" y="3263899"/>
                </a:lnTo>
                <a:lnTo>
                  <a:pt x="3404709" y="3301999"/>
                </a:lnTo>
                <a:lnTo>
                  <a:pt x="3373566" y="3340099"/>
                </a:lnTo>
                <a:lnTo>
                  <a:pt x="3341691" y="3365499"/>
                </a:lnTo>
                <a:lnTo>
                  <a:pt x="3309097" y="3403599"/>
                </a:lnTo>
                <a:lnTo>
                  <a:pt x="3275797" y="3428999"/>
                </a:lnTo>
                <a:lnTo>
                  <a:pt x="3241805" y="3454399"/>
                </a:lnTo>
                <a:lnTo>
                  <a:pt x="3207134" y="3492499"/>
                </a:lnTo>
                <a:lnTo>
                  <a:pt x="3171797" y="3517899"/>
                </a:lnTo>
                <a:lnTo>
                  <a:pt x="3135809" y="3543299"/>
                </a:lnTo>
                <a:lnTo>
                  <a:pt x="3099182" y="3568699"/>
                </a:lnTo>
                <a:lnTo>
                  <a:pt x="3061930" y="3594099"/>
                </a:lnTo>
                <a:lnTo>
                  <a:pt x="3024067" y="3619499"/>
                </a:lnTo>
                <a:lnTo>
                  <a:pt x="2946560" y="3670299"/>
                </a:lnTo>
                <a:lnTo>
                  <a:pt x="2906943" y="3682999"/>
                </a:lnTo>
                <a:lnTo>
                  <a:pt x="2826049" y="3733799"/>
                </a:lnTo>
                <a:lnTo>
                  <a:pt x="2784800" y="3746499"/>
                </a:lnTo>
                <a:lnTo>
                  <a:pt x="2743033" y="3771899"/>
                </a:lnTo>
                <a:lnTo>
                  <a:pt x="2658002" y="3797299"/>
                </a:lnTo>
                <a:lnTo>
                  <a:pt x="2614764" y="3822699"/>
                </a:lnTo>
                <a:lnTo>
                  <a:pt x="2391895" y="3886199"/>
                </a:lnTo>
                <a:close/>
              </a:path>
              <a:path w="3933825" h="3924300">
                <a:moveTo>
                  <a:pt x="2253314" y="3911599"/>
                </a:moveTo>
                <a:lnTo>
                  <a:pt x="1680505" y="3911599"/>
                </a:lnTo>
                <a:lnTo>
                  <a:pt x="1587738" y="3886199"/>
                </a:lnTo>
                <a:lnTo>
                  <a:pt x="2346080" y="3886199"/>
                </a:lnTo>
                <a:lnTo>
                  <a:pt x="2253314" y="3911599"/>
                </a:lnTo>
                <a:close/>
              </a:path>
              <a:path w="3933825" h="3924300">
                <a:moveTo>
                  <a:pt x="2159125" y="3924299"/>
                </a:moveTo>
                <a:lnTo>
                  <a:pt x="1774695" y="3924299"/>
                </a:lnTo>
                <a:lnTo>
                  <a:pt x="1727429" y="3911599"/>
                </a:lnTo>
                <a:lnTo>
                  <a:pt x="2206391" y="3911599"/>
                </a:lnTo>
                <a:lnTo>
                  <a:pt x="2159125" y="3924299"/>
                </a:lnTo>
                <a:close/>
              </a:path>
            </a:pathLst>
          </a:custGeom>
          <a:solidFill>
            <a:schemeClr val="accent5">
              <a:lumMod val="40000"/>
              <a:lumOff val="60000"/>
            </a:schemeClr>
          </a:solidFill>
        </p:spPr>
        <p:txBody>
          <a:bodyPr wrap="square" lIns="0" tIns="0" rIns="0" bIns="0" rtlCol="0"/>
          <a:lstStyle/>
          <a:p>
            <a:endParaRPr/>
          </a:p>
        </p:txBody>
      </p:sp>
      <p:sp>
        <p:nvSpPr>
          <p:cNvPr id="59" name="object 59"/>
          <p:cNvSpPr txBox="1"/>
          <p:nvPr/>
        </p:nvSpPr>
        <p:spPr>
          <a:xfrm>
            <a:off x="7616714" y="3853567"/>
            <a:ext cx="2767330" cy="2892651"/>
          </a:xfrm>
          <a:prstGeom prst="rect">
            <a:avLst/>
          </a:prstGeom>
        </p:spPr>
        <p:txBody>
          <a:bodyPr vert="horz" wrap="square" lIns="0" tIns="145415" rIns="0" bIns="0" rtlCol="0">
            <a:spAutoFit/>
          </a:bodyPr>
          <a:lstStyle/>
          <a:p>
            <a:pPr marL="12700" marR="5080" algn="ctr">
              <a:lnSpc>
                <a:spcPts val="5380"/>
              </a:lnSpc>
              <a:spcBef>
                <a:spcPts val="1145"/>
              </a:spcBef>
            </a:pPr>
            <a:r>
              <a:rPr sz="4400" b="1" spc="185" dirty="0">
                <a:cs typeface="Calibri"/>
              </a:rPr>
              <a:t>F</a:t>
            </a:r>
            <a:r>
              <a:rPr sz="4400" b="1" spc="-55" dirty="0">
                <a:cs typeface="Calibri"/>
              </a:rPr>
              <a:t>ee</a:t>
            </a:r>
            <a:r>
              <a:rPr sz="4400" b="1" spc="175" dirty="0">
                <a:cs typeface="Calibri"/>
              </a:rPr>
              <a:t>d</a:t>
            </a:r>
            <a:r>
              <a:rPr sz="4400" b="1" spc="65" dirty="0">
                <a:cs typeface="Calibri"/>
              </a:rPr>
              <a:t>b</a:t>
            </a:r>
            <a:r>
              <a:rPr sz="4400" b="1" spc="25" dirty="0">
                <a:cs typeface="Calibri"/>
              </a:rPr>
              <a:t>a</a:t>
            </a:r>
            <a:r>
              <a:rPr sz="4400" b="1" spc="140" dirty="0">
                <a:cs typeface="Calibri"/>
              </a:rPr>
              <a:t>c</a:t>
            </a:r>
            <a:r>
              <a:rPr sz="4400" b="1" spc="10" dirty="0">
                <a:cs typeface="Calibri"/>
              </a:rPr>
              <a:t>k  </a:t>
            </a:r>
            <a:r>
              <a:rPr sz="4400" b="1" spc="140" dirty="0">
                <a:cs typeface="Calibri"/>
              </a:rPr>
              <a:t>and  </a:t>
            </a:r>
            <a:r>
              <a:rPr sz="4400" b="1" spc="75" dirty="0">
                <a:cs typeface="Calibri"/>
              </a:rPr>
              <a:t>Action  </a:t>
            </a:r>
            <a:r>
              <a:rPr sz="4400" b="1" spc="145" dirty="0">
                <a:cs typeface="Calibri"/>
              </a:rPr>
              <a:t>Planning</a:t>
            </a:r>
            <a:endParaRPr sz="4400" b="1" dirty="0">
              <a:cs typeface="Calibri"/>
            </a:endParaRPr>
          </a:p>
        </p:txBody>
      </p:sp>
      <p:sp>
        <p:nvSpPr>
          <p:cNvPr id="61" name="object 61"/>
          <p:cNvSpPr txBox="1"/>
          <p:nvPr/>
        </p:nvSpPr>
        <p:spPr>
          <a:xfrm>
            <a:off x="6751261" y="8751460"/>
            <a:ext cx="979805" cy="534670"/>
          </a:xfrm>
          <a:prstGeom prst="rect">
            <a:avLst/>
          </a:prstGeom>
        </p:spPr>
        <p:txBody>
          <a:bodyPr vert="horz" wrap="square" lIns="0" tIns="11430" rIns="0" bIns="0" rtlCol="0">
            <a:spAutoFit/>
          </a:bodyPr>
          <a:lstStyle/>
          <a:p>
            <a:pPr marL="160020" marR="5080" indent="-147955">
              <a:lnSpc>
                <a:spcPct val="107700"/>
              </a:lnSpc>
              <a:spcBef>
                <a:spcPts val="90"/>
              </a:spcBef>
            </a:pPr>
            <a:r>
              <a:rPr sz="1550" b="0" spc="55" dirty="0">
                <a:cs typeface="HelveticaNeueLT Pro 45 Lt"/>
              </a:rPr>
              <a:t>IT</a:t>
            </a:r>
            <a:r>
              <a:rPr sz="1550" b="0" spc="-40" dirty="0">
                <a:cs typeface="HelveticaNeueLT Pro 45 Lt"/>
              </a:rPr>
              <a:t> </a:t>
            </a:r>
            <a:r>
              <a:rPr sz="1550" b="0" spc="65" dirty="0">
                <a:cs typeface="HelveticaNeueLT Pro 45 Lt"/>
              </a:rPr>
              <a:t>access/  support</a:t>
            </a:r>
            <a:endParaRPr sz="1550" dirty="0">
              <a:cs typeface="HelveticaNeueLT Pro 45 Lt"/>
            </a:endParaRPr>
          </a:p>
        </p:txBody>
      </p:sp>
      <p:sp>
        <p:nvSpPr>
          <p:cNvPr id="62" name="object 62"/>
          <p:cNvSpPr/>
          <p:nvPr/>
        </p:nvSpPr>
        <p:spPr>
          <a:xfrm>
            <a:off x="11505000" y="7278760"/>
            <a:ext cx="1899920" cy="1799589"/>
          </a:xfrm>
          <a:custGeom>
            <a:avLst/>
            <a:gdLst/>
            <a:ahLst/>
            <a:cxnLst/>
            <a:rect l="l" t="t" r="r" b="b"/>
            <a:pathLst>
              <a:path w="1899919" h="1799590">
                <a:moveTo>
                  <a:pt x="964290" y="1799264"/>
                </a:moveTo>
                <a:lnTo>
                  <a:pt x="919613" y="1797218"/>
                </a:lnTo>
                <a:lnTo>
                  <a:pt x="874346" y="1792734"/>
                </a:lnTo>
                <a:lnTo>
                  <a:pt x="828653" y="1785890"/>
                </a:lnTo>
                <a:lnTo>
                  <a:pt x="782697" y="1776766"/>
                </a:lnTo>
                <a:lnTo>
                  <a:pt x="736642" y="1765442"/>
                </a:lnTo>
                <a:lnTo>
                  <a:pt x="690650" y="1751997"/>
                </a:lnTo>
                <a:lnTo>
                  <a:pt x="644884" y="1736511"/>
                </a:lnTo>
                <a:lnTo>
                  <a:pt x="599508" y="1719063"/>
                </a:lnTo>
                <a:lnTo>
                  <a:pt x="554686" y="1699732"/>
                </a:lnTo>
                <a:lnTo>
                  <a:pt x="510580" y="1678599"/>
                </a:lnTo>
                <a:lnTo>
                  <a:pt x="467353" y="1655742"/>
                </a:lnTo>
                <a:lnTo>
                  <a:pt x="425169" y="1631241"/>
                </a:lnTo>
                <a:lnTo>
                  <a:pt x="384192" y="1605176"/>
                </a:lnTo>
                <a:lnTo>
                  <a:pt x="344583" y="1577627"/>
                </a:lnTo>
                <a:lnTo>
                  <a:pt x="306508" y="1548671"/>
                </a:lnTo>
                <a:lnTo>
                  <a:pt x="270127" y="1518390"/>
                </a:lnTo>
                <a:lnTo>
                  <a:pt x="235606" y="1486863"/>
                </a:lnTo>
                <a:lnTo>
                  <a:pt x="203108" y="1454168"/>
                </a:lnTo>
                <a:lnTo>
                  <a:pt x="172794" y="1420387"/>
                </a:lnTo>
                <a:lnTo>
                  <a:pt x="144829" y="1385597"/>
                </a:lnTo>
                <a:lnTo>
                  <a:pt x="119377" y="1349879"/>
                </a:lnTo>
                <a:lnTo>
                  <a:pt x="96599" y="1313312"/>
                </a:lnTo>
                <a:lnTo>
                  <a:pt x="76660" y="1275976"/>
                </a:lnTo>
                <a:lnTo>
                  <a:pt x="59722" y="1237950"/>
                </a:lnTo>
                <a:lnTo>
                  <a:pt x="43624" y="1193510"/>
                </a:lnTo>
                <a:lnTo>
                  <a:pt x="30120" y="1148643"/>
                </a:lnTo>
                <a:lnTo>
                  <a:pt x="19166" y="1103440"/>
                </a:lnTo>
                <a:lnTo>
                  <a:pt x="10720" y="1057990"/>
                </a:lnTo>
                <a:lnTo>
                  <a:pt x="4739" y="1012383"/>
                </a:lnTo>
                <a:lnTo>
                  <a:pt x="1180" y="966710"/>
                </a:lnTo>
                <a:lnTo>
                  <a:pt x="0" y="921060"/>
                </a:lnTo>
                <a:lnTo>
                  <a:pt x="1155" y="875523"/>
                </a:lnTo>
                <a:lnTo>
                  <a:pt x="4603" y="830189"/>
                </a:lnTo>
                <a:lnTo>
                  <a:pt x="10301" y="785148"/>
                </a:lnTo>
                <a:lnTo>
                  <a:pt x="18206" y="740491"/>
                </a:lnTo>
                <a:lnTo>
                  <a:pt x="28275" y="696306"/>
                </a:lnTo>
                <a:lnTo>
                  <a:pt x="40465" y="652684"/>
                </a:lnTo>
                <a:lnTo>
                  <a:pt x="54733" y="609715"/>
                </a:lnTo>
                <a:lnTo>
                  <a:pt x="71036" y="567489"/>
                </a:lnTo>
                <a:lnTo>
                  <a:pt x="89331" y="526096"/>
                </a:lnTo>
                <a:lnTo>
                  <a:pt x="109575" y="485626"/>
                </a:lnTo>
                <a:lnTo>
                  <a:pt x="131725" y="446168"/>
                </a:lnTo>
                <a:lnTo>
                  <a:pt x="155738" y="407813"/>
                </a:lnTo>
                <a:lnTo>
                  <a:pt x="181572" y="370650"/>
                </a:lnTo>
                <a:lnTo>
                  <a:pt x="209182" y="334771"/>
                </a:lnTo>
                <a:lnTo>
                  <a:pt x="238527" y="300263"/>
                </a:lnTo>
                <a:lnTo>
                  <a:pt x="269563" y="267218"/>
                </a:lnTo>
                <a:lnTo>
                  <a:pt x="302247" y="235726"/>
                </a:lnTo>
                <a:lnTo>
                  <a:pt x="336536" y="205876"/>
                </a:lnTo>
                <a:lnTo>
                  <a:pt x="372387" y="177758"/>
                </a:lnTo>
                <a:lnTo>
                  <a:pt x="409758" y="151463"/>
                </a:lnTo>
                <a:lnTo>
                  <a:pt x="448605" y="127080"/>
                </a:lnTo>
                <a:lnTo>
                  <a:pt x="488885" y="104699"/>
                </a:lnTo>
                <a:lnTo>
                  <a:pt x="530556" y="84410"/>
                </a:lnTo>
                <a:lnTo>
                  <a:pt x="573574" y="66303"/>
                </a:lnTo>
                <a:lnTo>
                  <a:pt x="619546" y="49236"/>
                </a:lnTo>
                <a:lnTo>
                  <a:pt x="665876" y="34743"/>
                </a:lnTo>
                <a:lnTo>
                  <a:pt x="712481" y="22801"/>
                </a:lnTo>
                <a:lnTo>
                  <a:pt x="759274" y="13381"/>
                </a:lnTo>
                <a:lnTo>
                  <a:pt x="806170" y="6459"/>
                </a:lnTo>
                <a:lnTo>
                  <a:pt x="853084" y="2007"/>
                </a:lnTo>
                <a:lnTo>
                  <a:pt x="899930" y="0"/>
                </a:lnTo>
                <a:lnTo>
                  <a:pt x="946625" y="410"/>
                </a:lnTo>
                <a:lnTo>
                  <a:pt x="993081" y="3212"/>
                </a:lnTo>
                <a:lnTo>
                  <a:pt x="1039215" y="8380"/>
                </a:lnTo>
                <a:lnTo>
                  <a:pt x="1084940" y="15887"/>
                </a:lnTo>
                <a:lnTo>
                  <a:pt x="1130173" y="25708"/>
                </a:lnTo>
                <a:lnTo>
                  <a:pt x="1174826" y="37814"/>
                </a:lnTo>
                <a:lnTo>
                  <a:pt x="1218816" y="52182"/>
                </a:lnTo>
                <a:lnTo>
                  <a:pt x="1262057" y="68783"/>
                </a:lnTo>
                <a:lnTo>
                  <a:pt x="1304463" y="87592"/>
                </a:lnTo>
                <a:lnTo>
                  <a:pt x="1345950" y="108583"/>
                </a:lnTo>
                <a:lnTo>
                  <a:pt x="1386432" y="131729"/>
                </a:lnTo>
                <a:lnTo>
                  <a:pt x="1425825" y="157004"/>
                </a:lnTo>
                <a:lnTo>
                  <a:pt x="1464042" y="184382"/>
                </a:lnTo>
                <a:lnTo>
                  <a:pt x="1500999" y="213837"/>
                </a:lnTo>
                <a:lnTo>
                  <a:pt x="1536610" y="245341"/>
                </a:lnTo>
                <a:lnTo>
                  <a:pt x="1570790" y="278870"/>
                </a:lnTo>
                <a:lnTo>
                  <a:pt x="1603454" y="314396"/>
                </a:lnTo>
                <a:lnTo>
                  <a:pt x="1630503" y="345728"/>
                </a:lnTo>
                <a:lnTo>
                  <a:pt x="1657846" y="379738"/>
                </a:lnTo>
                <a:lnTo>
                  <a:pt x="1685173" y="416169"/>
                </a:lnTo>
                <a:lnTo>
                  <a:pt x="1712177" y="454768"/>
                </a:lnTo>
                <a:lnTo>
                  <a:pt x="1738549" y="495278"/>
                </a:lnTo>
                <a:lnTo>
                  <a:pt x="1763981" y="537445"/>
                </a:lnTo>
                <a:lnTo>
                  <a:pt x="1788164" y="581015"/>
                </a:lnTo>
                <a:lnTo>
                  <a:pt x="1810790" y="625732"/>
                </a:lnTo>
                <a:lnTo>
                  <a:pt x="1831550" y="671341"/>
                </a:lnTo>
                <a:lnTo>
                  <a:pt x="1850137" y="717587"/>
                </a:lnTo>
                <a:lnTo>
                  <a:pt x="1866240" y="764216"/>
                </a:lnTo>
                <a:lnTo>
                  <a:pt x="1879553" y="810972"/>
                </a:lnTo>
                <a:lnTo>
                  <a:pt x="1889767" y="857600"/>
                </a:lnTo>
                <a:lnTo>
                  <a:pt x="1896573" y="903846"/>
                </a:lnTo>
                <a:lnTo>
                  <a:pt x="1899663" y="949455"/>
                </a:lnTo>
                <a:lnTo>
                  <a:pt x="1898729" y="994171"/>
                </a:lnTo>
                <a:lnTo>
                  <a:pt x="1893461" y="1037739"/>
                </a:lnTo>
                <a:lnTo>
                  <a:pt x="1883553" y="1079905"/>
                </a:lnTo>
                <a:lnTo>
                  <a:pt x="1817863" y="1251526"/>
                </a:lnTo>
                <a:lnTo>
                  <a:pt x="1791064" y="1303944"/>
                </a:lnTo>
                <a:lnTo>
                  <a:pt x="1763422" y="1351785"/>
                </a:lnTo>
                <a:lnTo>
                  <a:pt x="1734802" y="1395426"/>
                </a:lnTo>
                <a:lnTo>
                  <a:pt x="1705067" y="1435252"/>
                </a:lnTo>
                <a:lnTo>
                  <a:pt x="1674077" y="1471647"/>
                </a:lnTo>
                <a:lnTo>
                  <a:pt x="1641696" y="1504999"/>
                </a:lnTo>
                <a:lnTo>
                  <a:pt x="1607783" y="1535691"/>
                </a:lnTo>
                <a:lnTo>
                  <a:pt x="1572201" y="1564110"/>
                </a:lnTo>
                <a:lnTo>
                  <a:pt x="1534811" y="1590641"/>
                </a:lnTo>
                <a:lnTo>
                  <a:pt x="1495475" y="1615670"/>
                </a:lnTo>
                <a:lnTo>
                  <a:pt x="1454054" y="1639581"/>
                </a:lnTo>
                <a:lnTo>
                  <a:pt x="1410409" y="1662760"/>
                </a:lnTo>
                <a:lnTo>
                  <a:pt x="1364404" y="1685594"/>
                </a:lnTo>
                <a:lnTo>
                  <a:pt x="1315898" y="1708466"/>
                </a:lnTo>
                <a:lnTo>
                  <a:pt x="1210831" y="1755870"/>
                </a:lnTo>
                <a:lnTo>
                  <a:pt x="1173119" y="1770127"/>
                </a:lnTo>
                <a:lnTo>
                  <a:pt x="1133838" y="1781468"/>
                </a:lnTo>
                <a:lnTo>
                  <a:pt x="1093151" y="1789973"/>
                </a:lnTo>
                <a:lnTo>
                  <a:pt x="1051222" y="1795721"/>
                </a:lnTo>
                <a:lnTo>
                  <a:pt x="1008214" y="1798791"/>
                </a:lnTo>
                <a:lnTo>
                  <a:pt x="964290" y="1799264"/>
                </a:lnTo>
                <a:close/>
              </a:path>
            </a:pathLst>
          </a:custGeom>
          <a:solidFill>
            <a:schemeClr val="accent5">
              <a:lumMod val="40000"/>
              <a:lumOff val="60000"/>
              <a:alpha val="84704"/>
            </a:schemeClr>
          </a:solidFill>
        </p:spPr>
        <p:txBody>
          <a:bodyPr wrap="square" lIns="0" tIns="0" rIns="0" bIns="0" rtlCol="0"/>
          <a:lstStyle/>
          <a:p>
            <a:endParaRPr/>
          </a:p>
        </p:txBody>
      </p:sp>
      <p:sp>
        <p:nvSpPr>
          <p:cNvPr id="63" name="object 63"/>
          <p:cNvSpPr/>
          <p:nvPr/>
        </p:nvSpPr>
        <p:spPr>
          <a:xfrm>
            <a:off x="13063742" y="8233209"/>
            <a:ext cx="762635" cy="431800"/>
          </a:xfrm>
          <a:custGeom>
            <a:avLst/>
            <a:gdLst/>
            <a:ahLst/>
            <a:cxnLst/>
            <a:rect l="l" t="t" r="r" b="b"/>
            <a:pathLst>
              <a:path w="762634" h="431800">
                <a:moveTo>
                  <a:pt x="0" y="431295"/>
                </a:moveTo>
                <a:lnTo>
                  <a:pt x="0" y="0"/>
                </a:lnTo>
                <a:lnTo>
                  <a:pt x="762146" y="253361"/>
                </a:lnTo>
                <a:lnTo>
                  <a:pt x="0" y="431295"/>
                </a:lnTo>
                <a:close/>
              </a:path>
            </a:pathLst>
          </a:custGeom>
          <a:solidFill>
            <a:schemeClr val="accent5">
              <a:lumMod val="40000"/>
              <a:lumOff val="60000"/>
              <a:alpha val="84704"/>
            </a:schemeClr>
          </a:solidFill>
        </p:spPr>
        <p:txBody>
          <a:bodyPr wrap="square" lIns="0" tIns="0" rIns="0" bIns="0" rtlCol="0"/>
          <a:lstStyle/>
          <a:p>
            <a:endParaRPr/>
          </a:p>
        </p:txBody>
      </p:sp>
      <p:sp>
        <p:nvSpPr>
          <p:cNvPr id="65" name="object 65"/>
          <p:cNvSpPr/>
          <p:nvPr/>
        </p:nvSpPr>
        <p:spPr>
          <a:xfrm>
            <a:off x="13296160" y="8611227"/>
            <a:ext cx="405765" cy="102870"/>
          </a:xfrm>
          <a:custGeom>
            <a:avLst/>
            <a:gdLst/>
            <a:ahLst/>
            <a:cxnLst/>
            <a:rect l="l" t="t" r="r" b="b"/>
            <a:pathLst>
              <a:path w="405765" h="102870">
                <a:moveTo>
                  <a:pt x="0" y="102459"/>
                </a:moveTo>
                <a:lnTo>
                  <a:pt x="6133" y="100042"/>
                </a:lnTo>
                <a:lnTo>
                  <a:pt x="48556" y="85323"/>
                </a:lnTo>
                <a:lnTo>
                  <a:pt x="117382" y="64114"/>
                </a:lnTo>
                <a:lnTo>
                  <a:pt x="200268" y="41684"/>
                </a:lnTo>
                <a:lnTo>
                  <a:pt x="247488" y="30191"/>
                </a:lnTo>
                <a:lnTo>
                  <a:pt x="325602" y="13380"/>
                </a:lnTo>
                <a:lnTo>
                  <a:pt x="367069" y="5790"/>
                </a:lnTo>
                <a:lnTo>
                  <a:pt x="405383" y="0"/>
                </a:lnTo>
                <a:lnTo>
                  <a:pt x="399250" y="2466"/>
                </a:lnTo>
                <a:lnTo>
                  <a:pt x="356855" y="17184"/>
                </a:lnTo>
                <a:lnTo>
                  <a:pt x="288030" y="38394"/>
                </a:lnTo>
                <a:lnTo>
                  <a:pt x="205115" y="60774"/>
                </a:lnTo>
                <a:lnTo>
                  <a:pt x="157896" y="72261"/>
                </a:lnTo>
                <a:lnTo>
                  <a:pt x="87697" y="87511"/>
                </a:lnTo>
                <a:lnTo>
                  <a:pt x="38357" y="96662"/>
                </a:lnTo>
                <a:lnTo>
                  <a:pt x="0" y="102459"/>
                </a:lnTo>
                <a:close/>
              </a:path>
            </a:pathLst>
          </a:custGeom>
          <a:solidFill>
            <a:srgbClr val="F0F0F0">
              <a:alpha val="84704"/>
            </a:srgbClr>
          </a:solidFill>
        </p:spPr>
        <p:txBody>
          <a:bodyPr wrap="square" lIns="0" tIns="0" rIns="0" bIns="0" rtlCol="0"/>
          <a:lstStyle/>
          <a:p>
            <a:endParaRPr/>
          </a:p>
        </p:txBody>
      </p:sp>
      <p:sp>
        <p:nvSpPr>
          <p:cNvPr id="66" name="object 66"/>
          <p:cNvSpPr/>
          <p:nvPr/>
        </p:nvSpPr>
        <p:spPr>
          <a:xfrm>
            <a:off x="11440801" y="8178402"/>
            <a:ext cx="266700" cy="638175"/>
          </a:xfrm>
          <a:custGeom>
            <a:avLst/>
            <a:gdLst/>
            <a:ahLst/>
            <a:cxnLst/>
            <a:rect l="l" t="t" r="r" b="b"/>
            <a:pathLst>
              <a:path w="266700" h="638175">
                <a:moveTo>
                  <a:pt x="266274" y="637694"/>
                </a:moveTo>
                <a:lnTo>
                  <a:pt x="225646" y="612757"/>
                </a:lnTo>
                <a:lnTo>
                  <a:pt x="192661" y="587426"/>
                </a:lnTo>
                <a:lnTo>
                  <a:pt x="189570" y="584960"/>
                </a:lnTo>
                <a:lnTo>
                  <a:pt x="186538" y="582345"/>
                </a:lnTo>
                <a:lnTo>
                  <a:pt x="183640" y="579484"/>
                </a:lnTo>
                <a:lnTo>
                  <a:pt x="164973" y="561725"/>
                </a:lnTo>
                <a:lnTo>
                  <a:pt x="132232" y="524303"/>
                </a:lnTo>
                <a:lnTo>
                  <a:pt x="118410" y="506031"/>
                </a:lnTo>
                <a:lnTo>
                  <a:pt x="113865" y="499704"/>
                </a:lnTo>
                <a:lnTo>
                  <a:pt x="92196" y="465975"/>
                </a:lnTo>
                <a:lnTo>
                  <a:pt x="81507" y="446736"/>
                </a:lnTo>
                <a:lnTo>
                  <a:pt x="78668" y="441901"/>
                </a:lnTo>
                <a:lnTo>
                  <a:pt x="61712" y="406360"/>
                </a:lnTo>
                <a:lnTo>
                  <a:pt x="42559" y="358730"/>
                </a:lnTo>
                <a:lnTo>
                  <a:pt x="27303" y="309817"/>
                </a:lnTo>
                <a:lnTo>
                  <a:pt x="15433" y="260957"/>
                </a:lnTo>
                <a:lnTo>
                  <a:pt x="10789" y="236906"/>
                </a:lnTo>
                <a:lnTo>
                  <a:pt x="9327" y="228991"/>
                </a:lnTo>
                <a:lnTo>
                  <a:pt x="2774" y="182783"/>
                </a:lnTo>
                <a:lnTo>
                  <a:pt x="0" y="155161"/>
                </a:lnTo>
                <a:lnTo>
                  <a:pt x="0" y="12764"/>
                </a:lnTo>
                <a:lnTo>
                  <a:pt x="457" y="8071"/>
                </a:lnTo>
                <a:lnTo>
                  <a:pt x="1154" y="2058"/>
                </a:lnTo>
                <a:lnTo>
                  <a:pt x="1425" y="0"/>
                </a:lnTo>
                <a:lnTo>
                  <a:pt x="1618" y="13368"/>
                </a:lnTo>
                <a:lnTo>
                  <a:pt x="2024" y="21162"/>
                </a:lnTo>
                <a:lnTo>
                  <a:pt x="4574" y="66497"/>
                </a:lnTo>
                <a:lnTo>
                  <a:pt x="8767" y="112325"/>
                </a:lnTo>
                <a:lnTo>
                  <a:pt x="11955" y="138421"/>
                </a:lnTo>
                <a:lnTo>
                  <a:pt x="13732" y="152085"/>
                </a:lnTo>
                <a:lnTo>
                  <a:pt x="20656" y="195441"/>
                </a:lnTo>
                <a:lnTo>
                  <a:pt x="29744" y="241321"/>
                </a:lnTo>
                <a:lnTo>
                  <a:pt x="41419" y="288632"/>
                </a:lnTo>
                <a:lnTo>
                  <a:pt x="55795" y="336345"/>
                </a:lnTo>
                <a:lnTo>
                  <a:pt x="73020" y="383352"/>
                </a:lnTo>
                <a:lnTo>
                  <a:pt x="89614" y="421106"/>
                </a:lnTo>
                <a:lnTo>
                  <a:pt x="105333" y="452409"/>
                </a:lnTo>
                <a:lnTo>
                  <a:pt x="107766" y="457145"/>
                </a:lnTo>
                <a:lnTo>
                  <a:pt x="113059" y="466271"/>
                </a:lnTo>
                <a:lnTo>
                  <a:pt x="115690" y="470760"/>
                </a:lnTo>
                <a:lnTo>
                  <a:pt x="118356" y="475249"/>
                </a:lnTo>
                <a:lnTo>
                  <a:pt x="120750" y="479837"/>
                </a:lnTo>
                <a:lnTo>
                  <a:pt x="123609" y="484128"/>
                </a:lnTo>
                <a:lnTo>
                  <a:pt x="131859" y="496856"/>
                </a:lnTo>
                <a:lnTo>
                  <a:pt x="135887" y="503172"/>
                </a:lnTo>
                <a:lnTo>
                  <a:pt x="140080" y="509281"/>
                </a:lnTo>
                <a:lnTo>
                  <a:pt x="144347" y="515232"/>
                </a:lnTo>
                <a:lnTo>
                  <a:pt x="148591" y="521077"/>
                </a:lnTo>
                <a:lnTo>
                  <a:pt x="151450" y="524875"/>
                </a:lnTo>
                <a:lnTo>
                  <a:pt x="154022" y="528871"/>
                </a:lnTo>
                <a:lnTo>
                  <a:pt x="157015" y="532472"/>
                </a:lnTo>
                <a:lnTo>
                  <a:pt x="165690" y="543078"/>
                </a:lnTo>
                <a:lnTo>
                  <a:pt x="168509" y="546630"/>
                </a:lnTo>
                <a:lnTo>
                  <a:pt x="174019" y="553487"/>
                </a:lnTo>
                <a:lnTo>
                  <a:pt x="214726" y="595615"/>
                </a:lnTo>
                <a:lnTo>
                  <a:pt x="224752" y="604248"/>
                </a:lnTo>
                <a:lnTo>
                  <a:pt x="229179" y="608244"/>
                </a:lnTo>
                <a:lnTo>
                  <a:pt x="233680" y="612091"/>
                </a:lnTo>
                <a:lnTo>
                  <a:pt x="237720" y="615742"/>
                </a:lnTo>
                <a:lnTo>
                  <a:pt x="241564" y="618850"/>
                </a:lnTo>
                <a:lnTo>
                  <a:pt x="259823" y="632711"/>
                </a:lnTo>
                <a:lnTo>
                  <a:pt x="266274" y="637694"/>
                </a:lnTo>
                <a:close/>
              </a:path>
            </a:pathLst>
          </a:custGeom>
          <a:solidFill>
            <a:srgbClr val="F0F0F0">
              <a:alpha val="84704"/>
            </a:srgbClr>
          </a:solidFill>
        </p:spPr>
        <p:txBody>
          <a:bodyPr wrap="square" lIns="0" tIns="0" rIns="0" bIns="0" rtlCol="0"/>
          <a:lstStyle/>
          <a:p>
            <a:endParaRPr/>
          </a:p>
        </p:txBody>
      </p:sp>
      <p:sp>
        <p:nvSpPr>
          <p:cNvPr id="67" name="object 67"/>
          <p:cNvSpPr/>
          <p:nvPr/>
        </p:nvSpPr>
        <p:spPr>
          <a:xfrm>
            <a:off x="12663799" y="7401034"/>
            <a:ext cx="400050" cy="281940"/>
          </a:xfrm>
          <a:custGeom>
            <a:avLst/>
            <a:gdLst/>
            <a:ahLst/>
            <a:cxnLst/>
            <a:rect l="l" t="t" r="r" b="b"/>
            <a:pathLst>
              <a:path w="400050" h="281940">
                <a:moveTo>
                  <a:pt x="399992" y="281415"/>
                </a:moveTo>
                <a:lnTo>
                  <a:pt x="394996" y="275229"/>
                </a:lnTo>
                <a:lnTo>
                  <a:pt x="386736" y="264322"/>
                </a:lnTo>
                <a:lnTo>
                  <a:pt x="382631" y="258851"/>
                </a:lnTo>
                <a:lnTo>
                  <a:pt x="377091" y="252591"/>
                </a:lnTo>
                <a:lnTo>
                  <a:pt x="371255" y="245132"/>
                </a:lnTo>
                <a:lnTo>
                  <a:pt x="368337" y="241353"/>
                </a:lnTo>
                <a:lnTo>
                  <a:pt x="364825" y="237693"/>
                </a:lnTo>
                <a:lnTo>
                  <a:pt x="361363" y="233648"/>
                </a:lnTo>
                <a:lnTo>
                  <a:pt x="357802" y="229697"/>
                </a:lnTo>
                <a:lnTo>
                  <a:pt x="354438" y="225262"/>
                </a:lnTo>
                <a:lnTo>
                  <a:pt x="350312" y="221008"/>
                </a:lnTo>
                <a:lnTo>
                  <a:pt x="346426" y="216807"/>
                </a:lnTo>
                <a:lnTo>
                  <a:pt x="342271" y="212372"/>
                </a:lnTo>
                <a:lnTo>
                  <a:pt x="338017" y="207769"/>
                </a:lnTo>
                <a:lnTo>
                  <a:pt x="333615" y="203295"/>
                </a:lnTo>
                <a:lnTo>
                  <a:pt x="329114" y="198673"/>
                </a:lnTo>
                <a:lnTo>
                  <a:pt x="293898" y="165316"/>
                </a:lnTo>
                <a:lnTo>
                  <a:pt x="259621" y="136778"/>
                </a:lnTo>
                <a:lnTo>
                  <a:pt x="253735" y="131958"/>
                </a:lnTo>
                <a:lnTo>
                  <a:pt x="247404" y="127548"/>
                </a:lnTo>
                <a:lnTo>
                  <a:pt x="241321" y="122886"/>
                </a:lnTo>
                <a:lnTo>
                  <a:pt x="235138" y="118318"/>
                </a:lnTo>
                <a:lnTo>
                  <a:pt x="228757" y="114002"/>
                </a:lnTo>
                <a:lnTo>
                  <a:pt x="222426" y="109533"/>
                </a:lnTo>
                <a:lnTo>
                  <a:pt x="212856" y="103030"/>
                </a:lnTo>
                <a:lnTo>
                  <a:pt x="173924" y="78687"/>
                </a:lnTo>
                <a:lnTo>
                  <a:pt x="125854" y="52425"/>
                </a:lnTo>
                <a:lnTo>
                  <a:pt x="89809" y="35120"/>
                </a:lnTo>
                <a:lnTo>
                  <a:pt x="50436" y="18316"/>
                </a:lnTo>
                <a:lnTo>
                  <a:pt x="5391" y="1696"/>
                </a:lnTo>
                <a:lnTo>
                  <a:pt x="0" y="0"/>
                </a:lnTo>
                <a:lnTo>
                  <a:pt x="5638" y="675"/>
                </a:lnTo>
                <a:lnTo>
                  <a:pt x="9298" y="1198"/>
                </a:lnTo>
                <a:lnTo>
                  <a:pt x="14690" y="1849"/>
                </a:lnTo>
                <a:lnTo>
                  <a:pt x="32705" y="5413"/>
                </a:lnTo>
                <a:lnTo>
                  <a:pt x="77060" y="17152"/>
                </a:lnTo>
                <a:lnTo>
                  <a:pt x="122903" y="33678"/>
                </a:lnTo>
                <a:lnTo>
                  <a:pt x="159364" y="50139"/>
                </a:lnTo>
                <a:lnTo>
                  <a:pt x="166239" y="53340"/>
                </a:lnTo>
                <a:lnTo>
                  <a:pt x="172965" y="56961"/>
                </a:lnTo>
                <a:lnTo>
                  <a:pt x="183253" y="62319"/>
                </a:lnTo>
                <a:lnTo>
                  <a:pt x="193393" y="68140"/>
                </a:lnTo>
                <a:lnTo>
                  <a:pt x="233654" y="93303"/>
                </a:lnTo>
                <a:lnTo>
                  <a:pt x="271541" y="121920"/>
                </a:lnTo>
                <a:lnTo>
                  <a:pt x="277576" y="126951"/>
                </a:lnTo>
                <a:lnTo>
                  <a:pt x="283659" y="131786"/>
                </a:lnTo>
                <a:lnTo>
                  <a:pt x="289199" y="137084"/>
                </a:lnTo>
                <a:lnTo>
                  <a:pt x="294838" y="142308"/>
                </a:lnTo>
                <a:lnTo>
                  <a:pt x="300575" y="147300"/>
                </a:lnTo>
                <a:lnTo>
                  <a:pt x="305769" y="152618"/>
                </a:lnTo>
                <a:lnTo>
                  <a:pt x="335247" y="183893"/>
                </a:lnTo>
                <a:lnTo>
                  <a:pt x="339600" y="189132"/>
                </a:lnTo>
                <a:lnTo>
                  <a:pt x="344002" y="194125"/>
                </a:lnTo>
                <a:lnTo>
                  <a:pt x="348008" y="199117"/>
                </a:lnTo>
                <a:lnTo>
                  <a:pt x="355576" y="209195"/>
                </a:lnTo>
                <a:lnTo>
                  <a:pt x="359187" y="213936"/>
                </a:lnTo>
                <a:lnTo>
                  <a:pt x="382384" y="248945"/>
                </a:lnTo>
                <a:lnTo>
                  <a:pt x="386786" y="256059"/>
                </a:lnTo>
                <a:lnTo>
                  <a:pt x="390050" y="262166"/>
                </a:lnTo>
                <a:lnTo>
                  <a:pt x="396480" y="274365"/>
                </a:lnTo>
                <a:lnTo>
                  <a:pt x="399992" y="281415"/>
                </a:lnTo>
                <a:close/>
              </a:path>
            </a:pathLst>
          </a:custGeom>
          <a:solidFill>
            <a:srgbClr val="F0F0F0">
              <a:alpha val="84704"/>
            </a:srgbClr>
          </a:solidFill>
        </p:spPr>
        <p:txBody>
          <a:bodyPr wrap="square" lIns="0" tIns="0" rIns="0" bIns="0" rtlCol="0"/>
          <a:lstStyle/>
          <a:p>
            <a:endParaRPr/>
          </a:p>
        </p:txBody>
      </p:sp>
      <p:sp>
        <p:nvSpPr>
          <p:cNvPr id="68" name="object 68"/>
          <p:cNvSpPr txBox="1"/>
          <p:nvPr/>
        </p:nvSpPr>
        <p:spPr>
          <a:xfrm>
            <a:off x="11828321" y="7568946"/>
            <a:ext cx="1227455" cy="1043940"/>
          </a:xfrm>
          <a:prstGeom prst="rect">
            <a:avLst/>
          </a:prstGeom>
        </p:spPr>
        <p:txBody>
          <a:bodyPr vert="horz" wrap="square" lIns="0" tIns="11430" rIns="0" bIns="0" rtlCol="0">
            <a:spAutoFit/>
          </a:bodyPr>
          <a:lstStyle/>
          <a:p>
            <a:pPr marL="12700" marR="5080" indent="59690" algn="ctr">
              <a:lnSpc>
                <a:spcPct val="107700"/>
              </a:lnSpc>
              <a:spcBef>
                <a:spcPts val="90"/>
              </a:spcBef>
            </a:pPr>
            <a:r>
              <a:rPr sz="1550" b="0" spc="65" dirty="0">
                <a:cs typeface="HelveticaNeueLT Pro 45 Lt"/>
              </a:rPr>
              <a:t>Real  </a:t>
            </a:r>
            <a:r>
              <a:rPr sz="1550" b="0" spc="60" dirty="0">
                <a:cs typeface="HelveticaNeueLT Pro 45 Lt"/>
              </a:rPr>
              <a:t>leadership  </a:t>
            </a:r>
            <a:r>
              <a:rPr sz="1550" b="0" spc="70" dirty="0">
                <a:cs typeface="HelveticaNeueLT Pro 45 Lt"/>
              </a:rPr>
              <a:t>developmen</a:t>
            </a:r>
            <a:r>
              <a:rPr sz="1550" b="0" spc="40" dirty="0">
                <a:cs typeface="HelveticaNeueLT Pro 45 Lt"/>
              </a:rPr>
              <a:t>t  </a:t>
            </a:r>
            <a:r>
              <a:rPr sz="1550" b="0" spc="75" dirty="0">
                <a:cs typeface="HelveticaNeueLT Pro 45 Lt"/>
              </a:rPr>
              <a:t>and</a:t>
            </a:r>
            <a:r>
              <a:rPr sz="1550" b="0" spc="-15" dirty="0">
                <a:cs typeface="HelveticaNeueLT Pro 45 Lt"/>
              </a:rPr>
              <a:t> </a:t>
            </a:r>
            <a:r>
              <a:rPr sz="1550" b="0" spc="65" dirty="0">
                <a:cs typeface="HelveticaNeueLT Pro 45 Lt"/>
              </a:rPr>
              <a:t>support</a:t>
            </a:r>
            <a:endParaRPr sz="1550" dirty="0">
              <a:cs typeface="HelveticaNeueLT Pro 45 Lt"/>
            </a:endParaRPr>
          </a:p>
        </p:txBody>
      </p:sp>
      <p:sp>
        <p:nvSpPr>
          <p:cNvPr id="69" name="object 69"/>
          <p:cNvSpPr/>
          <p:nvPr/>
        </p:nvSpPr>
        <p:spPr>
          <a:xfrm>
            <a:off x="14478632" y="8325445"/>
            <a:ext cx="2703195" cy="1447800"/>
          </a:xfrm>
          <a:custGeom>
            <a:avLst/>
            <a:gdLst/>
            <a:ahLst/>
            <a:cxnLst/>
            <a:rect l="l" t="t" r="r" b="b"/>
            <a:pathLst>
              <a:path w="2703194" h="1447800">
                <a:moveTo>
                  <a:pt x="531655" y="1215017"/>
                </a:moveTo>
                <a:lnTo>
                  <a:pt x="490678" y="1213529"/>
                </a:lnTo>
                <a:lnTo>
                  <a:pt x="445804" y="1208991"/>
                </a:lnTo>
                <a:lnTo>
                  <a:pt x="398283" y="1201293"/>
                </a:lnTo>
                <a:lnTo>
                  <a:pt x="349365" y="1190324"/>
                </a:lnTo>
                <a:lnTo>
                  <a:pt x="300301" y="1175974"/>
                </a:lnTo>
                <a:lnTo>
                  <a:pt x="252339" y="1158132"/>
                </a:lnTo>
                <a:lnTo>
                  <a:pt x="206731" y="1136689"/>
                </a:lnTo>
                <a:lnTo>
                  <a:pt x="164727" y="1111532"/>
                </a:lnTo>
                <a:lnTo>
                  <a:pt x="127576" y="1082553"/>
                </a:lnTo>
                <a:lnTo>
                  <a:pt x="96528" y="1049640"/>
                </a:lnTo>
                <a:lnTo>
                  <a:pt x="73772" y="1017034"/>
                </a:lnTo>
                <a:lnTo>
                  <a:pt x="54422" y="978175"/>
                </a:lnTo>
                <a:lnTo>
                  <a:pt x="38306" y="934211"/>
                </a:lnTo>
                <a:lnTo>
                  <a:pt x="25255" y="886290"/>
                </a:lnTo>
                <a:lnTo>
                  <a:pt x="15097" y="835561"/>
                </a:lnTo>
                <a:lnTo>
                  <a:pt x="7663" y="783173"/>
                </a:lnTo>
                <a:lnTo>
                  <a:pt x="2783" y="730275"/>
                </a:lnTo>
                <a:lnTo>
                  <a:pt x="285" y="678015"/>
                </a:lnTo>
                <a:lnTo>
                  <a:pt x="0" y="627541"/>
                </a:lnTo>
                <a:lnTo>
                  <a:pt x="1756" y="580003"/>
                </a:lnTo>
                <a:lnTo>
                  <a:pt x="5385" y="536549"/>
                </a:lnTo>
                <a:lnTo>
                  <a:pt x="10715" y="498328"/>
                </a:lnTo>
                <a:lnTo>
                  <a:pt x="22942" y="450013"/>
                </a:lnTo>
                <a:lnTo>
                  <a:pt x="40869" y="404381"/>
                </a:lnTo>
                <a:lnTo>
                  <a:pt x="63944" y="361542"/>
                </a:lnTo>
                <a:lnTo>
                  <a:pt x="91617" y="321607"/>
                </a:lnTo>
                <a:lnTo>
                  <a:pt x="123334" y="284685"/>
                </a:lnTo>
                <a:lnTo>
                  <a:pt x="158546" y="250888"/>
                </a:lnTo>
                <a:lnTo>
                  <a:pt x="196701" y="220325"/>
                </a:lnTo>
                <a:lnTo>
                  <a:pt x="237248" y="193107"/>
                </a:lnTo>
                <a:lnTo>
                  <a:pt x="279634" y="169343"/>
                </a:lnTo>
                <a:lnTo>
                  <a:pt x="323310" y="149145"/>
                </a:lnTo>
                <a:lnTo>
                  <a:pt x="369332" y="129981"/>
                </a:lnTo>
                <a:lnTo>
                  <a:pt x="416373" y="113003"/>
                </a:lnTo>
                <a:lnTo>
                  <a:pt x="464331" y="98055"/>
                </a:lnTo>
                <a:lnTo>
                  <a:pt x="513105" y="84982"/>
                </a:lnTo>
                <a:lnTo>
                  <a:pt x="562591" y="73629"/>
                </a:lnTo>
                <a:lnTo>
                  <a:pt x="612689" y="63841"/>
                </a:lnTo>
                <a:lnTo>
                  <a:pt x="663295" y="55462"/>
                </a:lnTo>
                <a:lnTo>
                  <a:pt x="714310" y="48336"/>
                </a:lnTo>
                <a:lnTo>
                  <a:pt x="765629" y="42308"/>
                </a:lnTo>
                <a:lnTo>
                  <a:pt x="817153" y="37224"/>
                </a:lnTo>
                <a:lnTo>
                  <a:pt x="868778" y="32927"/>
                </a:lnTo>
                <a:lnTo>
                  <a:pt x="920402" y="29262"/>
                </a:lnTo>
                <a:lnTo>
                  <a:pt x="1224439" y="11847"/>
                </a:lnTo>
                <a:lnTo>
                  <a:pt x="1273208" y="8257"/>
                </a:lnTo>
                <a:lnTo>
                  <a:pt x="1322689" y="4096"/>
                </a:lnTo>
                <a:lnTo>
                  <a:pt x="1372295" y="825"/>
                </a:lnTo>
                <a:lnTo>
                  <a:pt x="1389716" y="0"/>
                </a:lnTo>
                <a:lnTo>
                  <a:pt x="1645537" y="0"/>
                </a:lnTo>
                <a:lnTo>
                  <a:pt x="1721556" y="5070"/>
                </a:lnTo>
                <a:lnTo>
                  <a:pt x="1771522" y="9877"/>
                </a:lnTo>
                <a:lnTo>
                  <a:pt x="1821452" y="15814"/>
                </a:lnTo>
                <a:lnTo>
                  <a:pt x="1871329" y="22908"/>
                </a:lnTo>
                <a:lnTo>
                  <a:pt x="1921133" y="31187"/>
                </a:lnTo>
                <a:lnTo>
                  <a:pt x="1970848" y="40678"/>
                </a:lnTo>
                <a:lnTo>
                  <a:pt x="2020454" y="51406"/>
                </a:lnTo>
                <a:lnTo>
                  <a:pt x="2069935" y="63399"/>
                </a:lnTo>
                <a:lnTo>
                  <a:pt x="2117078" y="75623"/>
                </a:lnTo>
                <a:lnTo>
                  <a:pt x="2163820" y="88825"/>
                </a:lnTo>
                <a:lnTo>
                  <a:pt x="2209947" y="103233"/>
                </a:lnTo>
                <a:lnTo>
                  <a:pt x="2255244" y="119076"/>
                </a:lnTo>
                <a:lnTo>
                  <a:pt x="2299496" y="136580"/>
                </a:lnTo>
                <a:lnTo>
                  <a:pt x="2342490" y="155973"/>
                </a:lnTo>
                <a:lnTo>
                  <a:pt x="2384009" y="177483"/>
                </a:lnTo>
                <a:lnTo>
                  <a:pt x="2423840" y="201337"/>
                </a:lnTo>
                <a:lnTo>
                  <a:pt x="2461769" y="227763"/>
                </a:lnTo>
                <a:lnTo>
                  <a:pt x="2497580" y="256988"/>
                </a:lnTo>
                <a:lnTo>
                  <a:pt x="2531059" y="289241"/>
                </a:lnTo>
                <a:lnTo>
                  <a:pt x="2561991" y="324749"/>
                </a:lnTo>
                <a:lnTo>
                  <a:pt x="2590162" y="363739"/>
                </a:lnTo>
                <a:lnTo>
                  <a:pt x="2615358" y="406439"/>
                </a:lnTo>
                <a:lnTo>
                  <a:pt x="2635475" y="446373"/>
                </a:lnTo>
                <a:lnTo>
                  <a:pt x="2653582" y="489628"/>
                </a:lnTo>
                <a:lnTo>
                  <a:pt x="2669355" y="535588"/>
                </a:lnTo>
                <a:lnTo>
                  <a:pt x="2682474" y="583637"/>
                </a:lnTo>
                <a:lnTo>
                  <a:pt x="2692617" y="633159"/>
                </a:lnTo>
                <a:lnTo>
                  <a:pt x="2699462" y="683538"/>
                </a:lnTo>
                <a:lnTo>
                  <a:pt x="2702689" y="734159"/>
                </a:lnTo>
                <a:lnTo>
                  <a:pt x="2701975" y="784404"/>
                </a:lnTo>
                <a:lnTo>
                  <a:pt x="2696999" y="833659"/>
                </a:lnTo>
                <a:lnTo>
                  <a:pt x="2687440" y="881306"/>
                </a:lnTo>
                <a:lnTo>
                  <a:pt x="2672975" y="926731"/>
                </a:lnTo>
                <a:lnTo>
                  <a:pt x="2653284" y="969317"/>
                </a:lnTo>
                <a:lnTo>
                  <a:pt x="2628046" y="1008448"/>
                </a:lnTo>
                <a:lnTo>
                  <a:pt x="2596937" y="1043508"/>
                </a:lnTo>
                <a:lnTo>
                  <a:pt x="2563771" y="1070933"/>
                </a:lnTo>
                <a:lnTo>
                  <a:pt x="2526644" y="1093753"/>
                </a:lnTo>
                <a:lnTo>
                  <a:pt x="2486052" y="1112390"/>
                </a:lnTo>
                <a:lnTo>
                  <a:pt x="2442489" y="1127266"/>
                </a:lnTo>
                <a:lnTo>
                  <a:pt x="2396447" y="1138803"/>
                </a:lnTo>
                <a:lnTo>
                  <a:pt x="2348421" y="1147424"/>
                </a:lnTo>
                <a:lnTo>
                  <a:pt x="2298906" y="1153550"/>
                </a:lnTo>
                <a:lnTo>
                  <a:pt x="2248394" y="1157602"/>
                </a:lnTo>
                <a:lnTo>
                  <a:pt x="2197379" y="1160004"/>
                </a:lnTo>
                <a:lnTo>
                  <a:pt x="2152587" y="1161033"/>
                </a:lnTo>
                <a:lnTo>
                  <a:pt x="1566245" y="1161033"/>
                </a:lnTo>
                <a:lnTo>
                  <a:pt x="1516652" y="1162203"/>
                </a:lnTo>
                <a:lnTo>
                  <a:pt x="1467918" y="1165697"/>
                </a:lnTo>
                <a:lnTo>
                  <a:pt x="1420295" y="1172171"/>
                </a:lnTo>
                <a:lnTo>
                  <a:pt x="1372716" y="1186034"/>
                </a:lnTo>
                <a:lnTo>
                  <a:pt x="1354814" y="1196660"/>
                </a:lnTo>
                <a:lnTo>
                  <a:pt x="1070911" y="1196665"/>
                </a:lnTo>
                <a:lnTo>
                  <a:pt x="1022355" y="1201225"/>
                </a:lnTo>
                <a:lnTo>
                  <a:pt x="973490" y="1204963"/>
                </a:lnTo>
                <a:lnTo>
                  <a:pt x="924432" y="1207955"/>
                </a:lnTo>
                <a:lnTo>
                  <a:pt x="875236" y="1210286"/>
                </a:lnTo>
                <a:lnTo>
                  <a:pt x="825957" y="1212038"/>
                </a:lnTo>
                <a:lnTo>
                  <a:pt x="727374" y="1214134"/>
                </a:lnTo>
                <a:lnTo>
                  <a:pt x="531655" y="1215017"/>
                </a:lnTo>
                <a:close/>
              </a:path>
              <a:path w="2703194" h="1447800">
                <a:moveTo>
                  <a:pt x="1818255" y="1167053"/>
                </a:moveTo>
                <a:lnTo>
                  <a:pt x="1768156" y="1166455"/>
                </a:lnTo>
                <a:lnTo>
                  <a:pt x="1616445" y="1161530"/>
                </a:lnTo>
                <a:lnTo>
                  <a:pt x="1566245" y="1161033"/>
                </a:lnTo>
                <a:lnTo>
                  <a:pt x="2152587" y="1161033"/>
                </a:lnTo>
                <a:lnTo>
                  <a:pt x="2146356" y="1161177"/>
                </a:lnTo>
                <a:lnTo>
                  <a:pt x="2046260" y="1161523"/>
                </a:lnTo>
                <a:lnTo>
                  <a:pt x="1952057" y="1162017"/>
                </a:lnTo>
                <a:lnTo>
                  <a:pt x="1908399" y="1163374"/>
                </a:lnTo>
                <a:lnTo>
                  <a:pt x="1867697" y="1166034"/>
                </a:lnTo>
                <a:lnTo>
                  <a:pt x="1818255" y="1167053"/>
                </a:lnTo>
                <a:close/>
              </a:path>
              <a:path w="2703194" h="1447800">
                <a:moveTo>
                  <a:pt x="2095818" y="1161542"/>
                </a:moveTo>
                <a:lnTo>
                  <a:pt x="2046260" y="1161523"/>
                </a:lnTo>
                <a:lnTo>
                  <a:pt x="2098502" y="1161523"/>
                </a:lnTo>
                <a:lnTo>
                  <a:pt x="2095818" y="1161542"/>
                </a:lnTo>
                <a:close/>
              </a:path>
              <a:path w="2703194" h="1447800">
                <a:moveTo>
                  <a:pt x="1254958" y="1447800"/>
                </a:moveTo>
                <a:lnTo>
                  <a:pt x="1246127" y="1447800"/>
                </a:lnTo>
                <a:lnTo>
                  <a:pt x="1214097" y="1425100"/>
                </a:lnTo>
                <a:lnTo>
                  <a:pt x="1178334" y="1388601"/>
                </a:lnTo>
                <a:lnTo>
                  <a:pt x="1148351" y="1345973"/>
                </a:lnTo>
                <a:lnTo>
                  <a:pt x="1125002" y="1298752"/>
                </a:lnTo>
                <a:lnTo>
                  <a:pt x="1109139" y="1248471"/>
                </a:lnTo>
                <a:lnTo>
                  <a:pt x="1101616" y="1196660"/>
                </a:lnTo>
                <a:lnTo>
                  <a:pt x="1354814" y="1196660"/>
                </a:lnTo>
                <a:lnTo>
                  <a:pt x="1334973" y="1208437"/>
                </a:lnTo>
                <a:lnTo>
                  <a:pt x="1305988" y="1238163"/>
                </a:lnTo>
                <a:lnTo>
                  <a:pt x="1284686" y="1273991"/>
                </a:lnTo>
                <a:lnTo>
                  <a:pt x="1269992" y="1314702"/>
                </a:lnTo>
                <a:lnTo>
                  <a:pt x="1260828" y="1359076"/>
                </a:lnTo>
                <a:lnTo>
                  <a:pt x="1256119" y="1405894"/>
                </a:lnTo>
                <a:lnTo>
                  <a:pt x="1254958" y="1447800"/>
                </a:lnTo>
                <a:close/>
              </a:path>
            </a:pathLst>
          </a:custGeom>
          <a:solidFill>
            <a:schemeClr val="accent5">
              <a:lumMod val="40000"/>
              <a:lumOff val="60000"/>
              <a:alpha val="81959"/>
            </a:schemeClr>
          </a:solidFill>
        </p:spPr>
        <p:txBody>
          <a:bodyPr wrap="square" lIns="0" tIns="0" rIns="0" bIns="0" rtlCol="0"/>
          <a:lstStyle/>
          <a:p>
            <a:endParaRPr/>
          </a:p>
        </p:txBody>
      </p:sp>
      <p:sp>
        <p:nvSpPr>
          <p:cNvPr id="70" name="object 70"/>
          <p:cNvSpPr/>
          <p:nvPr/>
        </p:nvSpPr>
        <p:spPr>
          <a:xfrm>
            <a:off x="15067224" y="9585182"/>
            <a:ext cx="466725" cy="33020"/>
          </a:xfrm>
          <a:custGeom>
            <a:avLst/>
            <a:gdLst/>
            <a:ahLst/>
            <a:cxnLst/>
            <a:rect l="l" t="t" r="r" b="b"/>
            <a:pathLst>
              <a:path w="466725" h="33020">
                <a:moveTo>
                  <a:pt x="188861" y="32549"/>
                </a:moveTo>
                <a:lnTo>
                  <a:pt x="146155" y="31179"/>
                </a:lnTo>
                <a:lnTo>
                  <a:pt x="106190" y="27727"/>
                </a:lnTo>
                <a:lnTo>
                  <a:pt x="65128" y="21151"/>
                </a:lnTo>
                <a:lnTo>
                  <a:pt x="59920" y="20274"/>
                </a:lnTo>
                <a:lnTo>
                  <a:pt x="18639" y="8164"/>
                </a:lnTo>
                <a:lnTo>
                  <a:pt x="12499" y="6082"/>
                </a:lnTo>
                <a:lnTo>
                  <a:pt x="7889" y="3645"/>
                </a:lnTo>
                <a:lnTo>
                  <a:pt x="4769" y="2301"/>
                </a:lnTo>
                <a:lnTo>
                  <a:pt x="1644" y="821"/>
                </a:lnTo>
                <a:lnTo>
                  <a:pt x="0" y="0"/>
                </a:lnTo>
                <a:lnTo>
                  <a:pt x="8552" y="1808"/>
                </a:lnTo>
                <a:lnTo>
                  <a:pt x="13486" y="2958"/>
                </a:lnTo>
                <a:lnTo>
                  <a:pt x="19790" y="3945"/>
                </a:lnTo>
                <a:lnTo>
                  <a:pt x="26040" y="5205"/>
                </a:lnTo>
                <a:lnTo>
                  <a:pt x="33825" y="6027"/>
                </a:lnTo>
                <a:lnTo>
                  <a:pt x="42596" y="7287"/>
                </a:lnTo>
                <a:lnTo>
                  <a:pt x="107396" y="11397"/>
                </a:lnTo>
                <a:lnTo>
                  <a:pt x="413078" y="11890"/>
                </a:lnTo>
                <a:lnTo>
                  <a:pt x="409829" y="12521"/>
                </a:lnTo>
                <a:lnTo>
                  <a:pt x="368243" y="19434"/>
                </a:lnTo>
                <a:lnTo>
                  <a:pt x="329616" y="24543"/>
                </a:lnTo>
                <a:lnTo>
                  <a:pt x="287760" y="28696"/>
                </a:lnTo>
                <a:lnTo>
                  <a:pt x="232992" y="31946"/>
                </a:lnTo>
                <a:lnTo>
                  <a:pt x="210865" y="32412"/>
                </a:lnTo>
                <a:lnTo>
                  <a:pt x="188861" y="32549"/>
                </a:lnTo>
                <a:close/>
              </a:path>
              <a:path w="466725" h="33020">
                <a:moveTo>
                  <a:pt x="413078" y="11890"/>
                </a:moveTo>
                <a:lnTo>
                  <a:pt x="146648" y="11890"/>
                </a:lnTo>
                <a:lnTo>
                  <a:pt x="167425" y="11726"/>
                </a:lnTo>
                <a:lnTo>
                  <a:pt x="174443" y="11507"/>
                </a:lnTo>
                <a:lnTo>
                  <a:pt x="188751" y="11397"/>
                </a:lnTo>
                <a:lnTo>
                  <a:pt x="199530" y="11160"/>
                </a:lnTo>
                <a:lnTo>
                  <a:pt x="232225" y="10027"/>
                </a:lnTo>
                <a:lnTo>
                  <a:pt x="254065" y="9349"/>
                </a:lnTo>
                <a:lnTo>
                  <a:pt x="392853" y="2794"/>
                </a:lnTo>
                <a:lnTo>
                  <a:pt x="466369" y="0"/>
                </a:lnTo>
                <a:lnTo>
                  <a:pt x="459242" y="2027"/>
                </a:lnTo>
                <a:lnTo>
                  <a:pt x="436209" y="7212"/>
                </a:lnTo>
                <a:lnTo>
                  <a:pt x="423812" y="9808"/>
                </a:lnTo>
                <a:lnTo>
                  <a:pt x="413078" y="11890"/>
                </a:lnTo>
                <a:close/>
              </a:path>
            </a:pathLst>
          </a:custGeom>
          <a:solidFill>
            <a:srgbClr val="F0F0F0">
              <a:alpha val="81959"/>
            </a:srgbClr>
          </a:solidFill>
        </p:spPr>
        <p:txBody>
          <a:bodyPr wrap="square" lIns="0" tIns="0" rIns="0" bIns="0" rtlCol="0"/>
          <a:lstStyle/>
          <a:p>
            <a:endParaRPr/>
          </a:p>
        </p:txBody>
      </p:sp>
      <p:sp>
        <p:nvSpPr>
          <p:cNvPr id="71" name="object 71"/>
          <p:cNvSpPr/>
          <p:nvPr/>
        </p:nvSpPr>
        <p:spPr>
          <a:xfrm>
            <a:off x="16736059" y="8366431"/>
            <a:ext cx="445770" cy="337185"/>
          </a:xfrm>
          <a:custGeom>
            <a:avLst/>
            <a:gdLst/>
            <a:ahLst/>
            <a:cxnLst/>
            <a:rect l="l" t="t" r="r" b="b"/>
            <a:pathLst>
              <a:path w="445769" h="337184">
                <a:moveTo>
                  <a:pt x="445482" y="337002"/>
                </a:moveTo>
                <a:lnTo>
                  <a:pt x="442905" y="330812"/>
                </a:lnTo>
                <a:lnTo>
                  <a:pt x="439885" y="323391"/>
                </a:lnTo>
                <a:lnTo>
                  <a:pt x="435888" y="313368"/>
                </a:lnTo>
                <a:lnTo>
                  <a:pt x="433363" y="307514"/>
                </a:lnTo>
                <a:lnTo>
                  <a:pt x="430406" y="301173"/>
                </a:lnTo>
                <a:lnTo>
                  <a:pt x="427161" y="294327"/>
                </a:lnTo>
                <a:lnTo>
                  <a:pt x="423772" y="286956"/>
                </a:lnTo>
                <a:lnTo>
                  <a:pt x="421360" y="281904"/>
                </a:lnTo>
                <a:lnTo>
                  <a:pt x="418345" y="276764"/>
                </a:lnTo>
                <a:lnTo>
                  <a:pt x="415385" y="271246"/>
                </a:lnTo>
                <a:lnTo>
                  <a:pt x="413959" y="268484"/>
                </a:lnTo>
                <a:lnTo>
                  <a:pt x="412424" y="265657"/>
                </a:lnTo>
                <a:lnTo>
                  <a:pt x="410889" y="262769"/>
                </a:lnTo>
                <a:lnTo>
                  <a:pt x="409409" y="259859"/>
                </a:lnTo>
                <a:lnTo>
                  <a:pt x="407435" y="257076"/>
                </a:lnTo>
                <a:lnTo>
                  <a:pt x="405736" y="254144"/>
                </a:lnTo>
                <a:lnTo>
                  <a:pt x="402008" y="248363"/>
                </a:lnTo>
                <a:lnTo>
                  <a:pt x="398609" y="242132"/>
                </a:lnTo>
                <a:lnTo>
                  <a:pt x="394333" y="236121"/>
                </a:lnTo>
                <a:lnTo>
                  <a:pt x="390112" y="230104"/>
                </a:lnTo>
                <a:lnTo>
                  <a:pt x="381340" y="217474"/>
                </a:lnTo>
                <a:lnTo>
                  <a:pt x="371472" y="205101"/>
                </a:lnTo>
                <a:lnTo>
                  <a:pt x="366429" y="198678"/>
                </a:lnTo>
                <a:lnTo>
                  <a:pt x="360892" y="192645"/>
                </a:lnTo>
                <a:lnTo>
                  <a:pt x="355574" y="186223"/>
                </a:lnTo>
                <a:lnTo>
                  <a:pt x="325203" y="155723"/>
                </a:lnTo>
                <a:lnTo>
                  <a:pt x="321913" y="152770"/>
                </a:lnTo>
                <a:lnTo>
                  <a:pt x="318734" y="149728"/>
                </a:lnTo>
                <a:lnTo>
                  <a:pt x="315499" y="146709"/>
                </a:lnTo>
                <a:lnTo>
                  <a:pt x="311991" y="143903"/>
                </a:lnTo>
                <a:lnTo>
                  <a:pt x="301759" y="135278"/>
                </a:lnTo>
                <a:lnTo>
                  <a:pt x="257918" y="103422"/>
                </a:lnTo>
                <a:lnTo>
                  <a:pt x="223234" y="82410"/>
                </a:lnTo>
                <a:lnTo>
                  <a:pt x="188033" y="63983"/>
                </a:lnTo>
                <a:lnTo>
                  <a:pt x="153275" y="48338"/>
                </a:lnTo>
                <a:lnTo>
                  <a:pt x="109348" y="31259"/>
                </a:lnTo>
                <a:lnTo>
                  <a:pt x="70158" y="18289"/>
                </a:lnTo>
                <a:lnTo>
                  <a:pt x="24834" y="5714"/>
                </a:lnTo>
                <a:lnTo>
                  <a:pt x="16898" y="3841"/>
                </a:lnTo>
                <a:lnTo>
                  <a:pt x="10799" y="2247"/>
                </a:lnTo>
                <a:lnTo>
                  <a:pt x="2247" y="492"/>
                </a:lnTo>
                <a:lnTo>
                  <a:pt x="0" y="0"/>
                </a:lnTo>
                <a:lnTo>
                  <a:pt x="6687" y="192"/>
                </a:lnTo>
                <a:lnTo>
                  <a:pt x="46672" y="3852"/>
                </a:lnTo>
                <a:lnTo>
                  <a:pt x="92374" y="12177"/>
                </a:lnTo>
                <a:lnTo>
                  <a:pt x="136177" y="23799"/>
                </a:lnTo>
                <a:lnTo>
                  <a:pt x="184036" y="40885"/>
                </a:lnTo>
                <a:lnTo>
                  <a:pt x="221055" y="57487"/>
                </a:lnTo>
                <a:lnTo>
                  <a:pt x="257737" y="77766"/>
                </a:lnTo>
                <a:lnTo>
                  <a:pt x="293187" y="101244"/>
                </a:lnTo>
                <a:lnTo>
                  <a:pt x="325970" y="127979"/>
                </a:lnTo>
                <a:lnTo>
                  <a:pt x="355327" y="157118"/>
                </a:lnTo>
                <a:lnTo>
                  <a:pt x="380627" y="187527"/>
                </a:lnTo>
                <a:lnTo>
                  <a:pt x="403050" y="221929"/>
                </a:lnTo>
                <a:lnTo>
                  <a:pt x="413630" y="241919"/>
                </a:lnTo>
                <a:lnTo>
                  <a:pt x="416899" y="248363"/>
                </a:lnTo>
                <a:lnTo>
                  <a:pt x="420099" y="254462"/>
                </a:lnTo>
                <a:lnTo>
                  <a:pt x="422676" y="260714"/>
                </a:lnTo>
                <a:lnTo>
                  <a:pt x="427281" y="272720"/>
                </a:lnTo>
                <a:lnTo>
                  <a:pt x="429693" y="278287"/>
                </a:lnTo>
                <a:lnTo>
                  <a:pt x="442406" y="322598"/>
                </a:lnTo>
                <a:lnTo>
                  <a:pt x="444191" y="330812"/>
                </a:lnTo>
                <a:lnTo>
                  <a:pt x="445482" y="337002"/>
                </a:lnTo>
                <a:close/>
              </a:path>
            </a:pathLst>
          </a:custGeom>
          <a:solidFill>
            <a:srgbClr val="F0F0F0">
              <a:alpha val="81959"/>
            </a:srgbClr>
          </a:solidFill>
        </p:spPr>
        <p:txBody>
          <a:bodyPr wrap="square" lIns="0" tIns="0" rIns="0" bIns="0" rtlCol="0"/>
          <a:lstStyle/>
          <a:p>
            <a:endParaRPr/>
          </a:p>
        </p:txBody>
      </p:sp>
      <p:sp>
        <p:nvSpPr>
          <p:cNvPr id="72" name="object 72"/>
          <p:cNvSpPr/>
          <p:nvPr/>
        </p:nvSpPr>
        <p:spPr>
          <a:xfrm>
            <a:off x="14707587" y="8433772"/>
            <a:ext cx="522605" cy="180340"/>
          </a:xfrm>
          <a:custGeom>
            <a:avLst/>
            <a:gdLst/>
            <a:ahLst/>
            <a:cxnLst/>
            <a:rect l="l" t="t" r="r" b="b"/>
            <a:pathLst>
              <a:path w="522605" h="180340">
                <a:moveTo>
                  <a:pt x="0" y="179777"/>
                </a:moveTo>
                <a:lnTo>
                  <a:pt x="1156" y="177914"/>
                </a:lnTo>
                <a:lnTo>
                  <a:pt x="3640" y="174555"/>
                </a:lnTo>
                <a:lnTo>
                  <a:pt x="4818" y="172824"/>
                </a:lnTo>
                <a:lnTo>
                  <a:pt x="6490" y="170895"/>
                </a:lnTo>
                <a:lnTo>
                  <a:pt x="11479" y="164752"/>
                </a:lnTo>
                <a:lnTo>
                  <a:pt x="19483" y="156239"/>
                </a:lnTo>
                <a:lnTo>
                  <a:pt x="24294" y="151493"/>
                </a:lnTo>
                <a:lnTo>
                  <a:pt x="29651" y="146473"/>
                </a:lnTo>
                <a:lnTo>
                  <a:pt x="35508" y="141162"/>
                </a:lnTo>
                <a:lnTo>
                  <a:pt x="48934" y="130186"/>
                </a:lnTo>
                <a:lnTo>
                  <a:pt x="53577" y="126159"/>
                </a:lnTo>
                <a:lnTo>
                  <a:pt x="59043" y="122843"/>
                </a:lnTo>
                <a:lnTo>
                  <a:pt x="64459" y="118860"/>
                </a:lnTo>
                <a:lnTo>
                  <a:pt x="72863" y="112961"/>
                </a:lnTo>
                <a:lnTo>
                  <a:pt x="132729" y="79006"/>
                </a:lnTo>
                <a:lnTo>
                  <a:pt x="140267" y="75641"/>
                </a:lnTo>
                <a:lnTo>
                  <a:pt x="167420" y="63657"/>
                </a:lnTo>
                <a:lnTo>
                  <a:pt x="210483" y="47669"/>
                </a:lnTo>
                <a:lnTo>
                  <a:pt x="255134" y="34067"/>
                </a:lnTo>
                <a:lnTo>
                  <a:pt x="312785" y="20252"/>
                </a:lnTo>
                <a:lnTo>
                  <a:pt x="352290" y="13332"/>
                </a:lnTo>
                <a:lnTo>
                  <a:pt x="360349" y="11836"/>
                </a:lnTo>
                <a:lnTo>
                  <a:pt x="402686" y="6395"/>
                </a:lnTo>
                <a:lnTo>
                  <a:pt x="443880" y="2391"/>
                </a:lnTo>
                <a:lnTo>
                  <a:pt x="513741" y="0"/>
                </a:lnTo>
                <a:lnTo>
                  <a:pt x="522567" y="60"/>
                </a:lnTo>
                <a:lnTo>
                  <a:pt x="513850" y="1901"/>
                </a:lnTo>
                <a:lnTo>
                  <a:pt x="478937" y="8220"/>
                </a:lnTo>
                <a:lnTo>
                  <a:pt x="454430" y="12304"/>
                </a:lnTo>
                <a:lnTo>
                  <a:pt x="445327" y="13914"/>
                </a:lnTo>
                <a:lnTo>
                  <a:pt x="405063" y="21786"/>
                </a:lnTo>
                <a:lnTo>
                  <a:pt x="382826" y="25836"/>
                </a:lnTo>
                <a:lnTo>
                  <a:pt x="371423" y="28445"/>
                </a:lnTo>
                <a:lnTo>
                  <a:pt x="363748" y="30286"/>
                </a:lnTo>
                <a:lnTo>
                  <a:pt x="355854" y="31847"/>
                </a:lnTo>
                <a:lnTo>
                  <a:pt x="323399" y="38867"/>
                </a:lnTo>
                <a:lnTo>
                  <a:pt x="267205" y="53156"/>
                </a:lnTo>
                <a:lnTo>
                  <a:pt x="260951" y="55022"/>
                </a:lnTo>
                <a:lnTo>
                  <a:pt x="254712" y="56956"/>
                </a:lnTo>
                <a:lnTo>
                  <a:pt x="223377" y="66052"/>
                </a:lnTo>
                <a:lnTo>
                  <a:pt x="217193" y="68027"/>
                </a:lnTo>
                <a:lnTo>
                  <a:pt x="192835" y="76444"/>
                </a:lnTo>
                <a:lnTo>
                  <a:pt x="180756" y="80491"/>
                </a:lnTo>
                <a:lnTo>
                  <a:pt x="174810" y="82622"/>
                </a:lnTo>
                <a:lnTo>
                  <a:pt x="151703" y="91609"/>
                </a:lnTo>
                <a:lnTo>
                  <a:pt x="147914" y="93132"/>
                </a:lnTo>
                <a:lnTo>
                  <a:pt x="144099" y="94524"/>
                </a:lnTo>
                <a:lnTo>
                  <a:pt x="140415" y="96064"/>
                </a:lnTo>
                <a:lnTo>
                  <a:pt x="108509" y="110125"/>
                </a:lnTo>
                <a:lnTo>
                  <a:pt x="98687" y="115133"/>
                </a:lnTo>
                <a:lnTo>
                  <a:pt x="89079" y="119890"/>
                </a:lnTo>
                <a:lnTo>
                  <a:pt x="54935" y="138863"/>
                </a:lnTo>
                <a:lnTo>
                  <a:pt x="22973" y="160202"/>
                </a:lnTo>
                <a:lnTo>
                  <a:pt x="18200" y="163919"/>
                </a:lnTo>
                <a:lnTo>
                  <a:pt x="15141" y="166232"/>
                </a:lnTo>
                <a:lnTo>
                  <a:pt x="12504" y="168391"/>
                </a:lnTo>
                <a:lnTo>
                  <a:pt x="10257" y="170363"/>
                </a:lnTo>
                <a:lnTo>
                  <a:pt x="7987" y="172287"/>
                </a:lnTo>
                <a:lnTo>
                  <a:pt x="5975" y="173892"/>
                </a:lnTo>
                <a:lnTo>
                  <a:pt x="4539" y="175350"/>
                </a:lnTo>
                <a:lnTo>
                  <a:pt x="1518" y="178133"/>
                </a:lnTo>
                <a:lnTo>
                  <a:pt x="0" y="179777"/>
                </a:lnTo>
                <a:close/>
              </a:path>
            </a:pathLst>
          </a:custGeom>
          <a:solidFill>
            <a:srgbClr val="F0F0F0">
              <a:alpha val="81959"/>
            </a:srgbClr>
          </a:solidFill>
        </p:spPr>
        <p:txBody>
          <a:bodyPr wrap="square" lIns="0" tIns="0" rIns="0" bIns="0" rtlCol="0"/>
          <a:lstStyle/>
          <a:p>
            <a:endParaRPr/>
          </a:p>
        </p:txBody>
      </p:sp>
      <p:sp>
        <p:nvSpPr>
          <p:cNvPr id="73" name="object 73"/>
          <p:cNvSpPr txBox="1"/>
          <p:nvPr/>
        </p:nvSpPr>
        <p:spPr>
          <a:xfrm>
            <a:off x="14857770" y="8656135"/>
            <a:ext cx="1882139" cy="534670"/>
          </a:xfrm>
          <a:prstGeom prst="rect">
            <a:avLst/>
          </a:prstGeom>
        </p:spPr>
        <p:txBody>
          <a:bodyPr vert="horz" wrap="square" lIns="0" tIns="11430" rIns="0" bIns="0" rtlCol="0">
            <a:spAutoFit/>
          </a:bodyPr>
          <a:lstStyle/>
          <a:p>
            <a:pPr marL="441325" marR="5080" indent="-429259">
              <a:lnSpc>
                <a:spcPct val="107700"/>
              </a:lnSpc>
              <a:spcBef>
                <a:spcPts val="90"/>
              </a:spcBef>
            </a:pPr>
            <a:r>
              <a:rPr sz="1550" b="0" spc="60" dirty="0">
                <a:cs typeface="HelveticaNeueLT Pro 45 Lt"/>
              </a:rPr>
              <a:t>Current </a:t>
            </a:r>
            <a:r>
              <a:rPr sz="1550" b="0" spc="50" dirty="0">
                <a:cs typeface="HelveticaNeueLT Pro 45 Lt"/>
              </a:rPr>
              <a:t>policies </a:t>
            </a:r>
            <a:r>
              <a:rPr sz="1550" b="0" spc="75" dirty="0">
                <a:cs typeface="HelveticaNeueLT Pro 45 Lt"/>
              </a:rPr>
              <a:t>and  </a:t>
            </a:r>
            <a:r>
              <a:rPr sz="1550" b="0" spc="65" dirty="0">
                <a:cs typeface="HelveticaNeueLT Pro 45 Lt"/>
              </a:rPr>
              <a:t>procedures</a:t>
            </a:r>
            <a:endParaRPr sz="1550" dirty="0">
              <a:cs typeface="HelveticaNeueLT Pro 45 Lt"/>
            </a:endParaRPr>
          </a:p>
        </p:txBody>
      </p:sp>
      <p:sp>
        <p:nvSpPr>
          <p:cNvPr id="74" name="object 74"/>
          <p:cNvSpPr/>
          <p:nvPr/>
        </p:nvSpPr>
        <p:spPr>
          <a:xfrm>
            <a:off x="3633085" y="776401"/>
            <a:ext cx="1703705" cy="1618615"/>
          </a:xfrm>
          <a:custGeom>
            <a:avLst/>
            <a:gdLst/>
            <a:ahLst/>
            <a:cxnLst/>
            <a:rect l="l" t="t" r="r" b="b"/>
            <a:pathLst>
              <a:path w="1703704" h="1618614">
                <a:moveTo>
                  <a:pt x="882263" y="1618349"/>
                </a:moveTo>
                <a:lnTo>
                  <a:pt x="838018" y="1617274"/>
                </a:lnTo>
                <a:lnTo>
                  <a:pt x="793060" y="1613462"/>
                </a:lnTo>
                <a:lnTo>
                  <a:pt x="747589" y="1607011"/>
                </a:lnTo>
                <a:lnTo>
                  <a:pt x="701807" y="1598018"/>
                </a:lnTo>
                <a:lnTo>
                  <a:pt x="655915" y="1586581"/>
                </a:lnTo>
                <a:lnTo>
                  <a:pt x="610113" y="1572799"/>
                </a:lnTo>
                <a:lnTo>
                  <a:pt x="564602" y="1556770"/>
                </a:lnTo>
                <a:lnTo>
                  <a:pt x="519583" y="1538592"/>
                </a:lnTo>
                <a:lnTo>
                  <a:pt x="475257" y="1518363"/>
                </a:lnTo>
                <a:lnTo>
                  <a:pt x="431824" y="1496181"/>
                </a:lnTo>
                <a:lnTo>
                  <a:pt x="389486" y="1472144"/>
                </a:lnTo>
                <a:lnTo>
                  <a:pt x="348443" y="1446351"/>
                </a:lnTo>
                <a:lnTo>
                  <a:pt x="308895" y="1418898"/>
                </a:lnTo>
                <a:lnTo>
                  <a:pt x="271045" y="1389885"/>
                </a:lnTo>
                <a:lnTo>
                  <a:pt x="235092" y="1359410"/>
                </a:lnTo>
                <a:lnTo>
                  <a:pt x="201238" y="1327570"/>
                </a:lnTo>
                <a:lnTo>
                  <a:pt x="169683" y="1294464"/>
                </a:lnTo>
                <a:lnTo>
                  <a:pt x="140628" y="1260189"/>
                </a:lnTo>
                <a:lnTo>
                  <a:pt x="114274" y="1224844"/>
                </a:lnTo>
                <a:lnTo>
                  <a:pt x="90821" y="1188528"/>
                </a:lnTo>
                <a:lnTo>
                  <a:pt x="70471" y="1151337"/>
                </a:lnTo>
                <a:lnTo>
                  <a:pt x="53425" y="1113371"/>
                </a:lnTo>
                <a:lnTo>
                  <a:pt x="37579" y="1069091"/>
                </a:lnTo>
                <a:lnTo>
                  <a:pt x="24580" y="1024352"/>
                </a:lnTo>
                <a:lnTo>
                  <a:pt x="14375" y="979263"/>
                </a:lnTo>
                <a:lnTo>
                  <a:pt x="6911" y="933934"/>
                </a:lnTo>
                <a:lnTo>
                  <a:pt x="2137" y="888475"/>
                </a:lnTo>
                <a:lnTo>
                  <a:pt x="0" y="842996"/>
                </a:lnTo>
                <a:lnTo>
                  <a:pt x="447" y="797605"/>
                </a:lnTo>
                <a:lnTo>
                  <a:pt x="3426" y="752414"/>
                </a:lnTo>
                <a:lnTo>
                  <a:pt x="8886" y="707532"/>
                </a:lnTo>
                <a:lnTo>
                  <a:pt x="16773" y="663069"/>
                </a:lnTo>
                <a:lnTo>
                  <a:pt x="27036" y="619134"/>
                </a:lnTo>
                <a:lnTo>
                  <a:pt x="39622" y="575837"/>
                </a:lnTo>
                <a:lnTo>
                  <a:pt x="54479" y="533289"/>
                </a:lnTo>
                <a:lnTo>
                  <a:pt x="71554" y="491599"/>
                </a:lnTo>
                <a:lnTo>
                  <a:pt x="90796" y="450876"/>
                </a:lnTo>
                <a:lnTo>
                  <a:pt x="112151" y="411231"/>
                </a:lnTo>
                <a:lnTo>
                  <a:pt x="135568" y="372774"/>
                </a:lnTo>
                <a:lnTo>
                  <a:pt x="160994" y="335614"/>
                </a:lnTo>
                <a:lnTo>
                  <a:pt x="188378" y="299860"/>
                </a:lnTo>
                <a:lnTo>
                  <a:pt x="217665" y="265624"/>
                </a:lnTo>
                <a:lnTo>
                  <a:pt x="248806" y="233014"/>
                </a:lnTo>
                <a:lnTo>
                  <a:pt x="281746" y="202141"/>
                </a:lnTo>
                <a:lnTo>
                  <a:pt x="316434" y="173113"/>
                </a:lnTo>
                <a:lnTo>
                  <a:pt x="352818" y="146042"/>
                </a:lnTo>
                <a:lnTo>
                  <a:pt x="390844" y="121037"/>
                </a:lnTo>
                <a:lnTo>
                  <a:pt x="430462" y="98207"/>
                </a:lnTo>
                <a:lnTo>
                  <a:pt x="471618" y="77663"/>
                </a:lnTo>
                <a:lnTo>
                  <a:pt x="514328" y="59488"/>
                </a:lnTo>
                <a:lnTo>
                  <a:pt x="561406" y="42158"/>
                </a:lnTo>
                <a:lnTo>
                  <a:pt x="608959" y="27824"/>
                </a:lnTo>
                <a:lnTo>
                  <a:pt x="656804" y="16477"/>
                </a:lnTo>
                <a:lnTo>
                  <a:pt x="704826" y="8080"/>
                </a:lnTo>
                <a:lnTo>
                  <a:pt x="752913" y="2600"/>
                </a:lnTo>
                <a:lnTo>
                  <a:pt x="800949" y="0"/>
                </a:lnTo>
                <a:lnTo>
                  <a:pt x="848821" y="245"/>
                </a:lnTo>
                <a:lnTo>
                  <a:pt x="896415" y="3300"/>
                </a:lnTo>
                <a:lnTo>
                  <a:pt x="943616" y="9129"/>
                </a:lnTo>
                <a:lnTo>
                  <a:pt x="990310" y="17698"/>
                </a:lnTo>
                <a:lnTo>
                  <a:pt x="1036384" y="28971"/>
                </a:lnTo>
                <a:lnTo>
                  <a:pt x="1081723" y="42913"/>
                </a:lnTo>
                <a:lnTo>
                  <a:pt x="1126270" y="59513"/>
                </a:lnTo>
                <a:lnTo>
                  <a:pt x="1169740" y="78662"/>
                </a:lnTo>
                <a:lnTo>
                  <a:pt x="1212190" y="100399"/>
                </a:lnTo>
                <a:lnTo>
                  <a:pt x="1253449" y="124663"/>
                </a:lnTo>
                <a:lnTo>
                  <a:pt x="1293402" y="151419"/>
                </a:lnTo>
                <a:lnTo>
                  <a:pt x="1331937" y="180633"/>
                </a:lnTo>
                <a:lnTo>
                  <a:pt x="1368937" y="212269"/>
                </a:lnTo>
                <a:lnTo>
                  <a:pt x="1404291" y="246291"/>
                </a:lnTo>
                <a:lnTo>
                  <a:pt x="1437882" y="282664"/>
                </a:lnTo>
                <a:lnTo>
                  <a:pt x="1465197" y="314544"/>
                </a:lnTo>
                <a:lnTo>
                  <a:pt x="1492801" y="349434"/>
                </a:lnTo>
                <a:lnTo>
                  <a:pt x="1520301" y="387009"/>
                </a:lnTo>
                <a:lnTo>
                  <a:pt x="1547302" y="426942"/>
                </a:lnTo>
                <a:lnTo>
                  <a:pt x="1573411" y="468907"/>
                </a:lnTo>
                <a:lnTo>
                  <a:pt x="1598233" y="512576"/>
                </a:lnTo>
                <a:lnTo>
                  <a:pt x="1621376" y="557624"/>
                </a:lnTo>
                <a:lnTo>
                  <a:pt x="1642445" y="603725"/>
                </a:lnTo>
                <a:lnTo>
                  <a:pt x="1661046" y="650550"/>
                </a:lnTo>
                <a:lnTo>
                  <a:pt x="1676786" y="697775"/>
                </a:lnTo>
                <a:lnTo>
                  <a:pt x="1689271" y="745072"/>
                </a:lnTo>
                <a:lnTo>
                  <a:pt x="1698107" y="792114"/>
                </a:lnTo>
                <a:lnTo>
                  <a:pt x="1702899" y="838577"/>
                </a:lnTo>
                <a:lnTo>
                  <a:pt x="1703255" y="884132"/>
                </a:lnTo>
                <a:lnTo>
                  <a:pt x="1698781" y="928453"/>
                </a:lnTo>
                <a:lnTo>
                  <a:pt x="1689082" y="971215"/>
                </a:lnTo>
                <a:lnTo>
                  <a:pt x="1630170" y="1125582"/>
                </a:lnTo>
                <a:lnTo>
                  <a:pt x="1604508" y="1175723"/>
                </a:lnTo>
                <a:lnTo>
                  <a:pt x="1577976" y="1221206"/>
                </a:lnTo>
                <a:lnTo>
                  <a:pt x="1550429" y="1262443"/>
                </a:lnTo>
                <a:lnTo>
                  <a:pt x="1521715" y="1299854"/>
                </a:lnTo>
                <a:lnTo>
                  <a:pt x="1491684" y="1333860"/>
                </a:lnTo>
                <a:lnTo>
                  <a:pt x="1460185" y="1364882"/>
                </a:lnTo>
                <a:lnTo>
                  <a:pt x="1427067" y="1393341"/>
                </a:lnTo>
                <a:lnTo>
                  <a:pt x="1392180" y="1419657"/>
                </a:lnTo>
                <a:lnTo>
                  <a:pt x="1355372" y="1444252"/>
                </a:lnTo>
                <a:lnTo>
                  <a:pt x="1316494" y="1467545"/>
                </a:lnTo>
                <a:lnTo>
                  <a:pt x="1275395" y="1489958"/>
                </a:lnTo>
                <a:lnTo>
                  <a:pt x="1231923" y="1511912"/>
                </a:lnTo>
                <a:lnTo>
                  <a:pt x="1185929" y="1533826"/>
                </a:lnTo>
                <a:lnTo>
                  <a:pt x="1085768" y="1579222"/>
                </a:lnTo>
                <a:lnTo>
                  <a:pt x="1048100" y="1593308"/>
                </a:lnTo>
                <a:lnTo>
                  <a:pt x="1008714" y="1604165"/>
                </a:lnTo>
                <a:lnTo>
                  <a:pt x="967812" y="1611892"/>
                </a:lnTo>
                <a:lnTo>
                  <a:pt x="925595" y="1616587"/>
                </a:lnTo>
                <a:lnTo>
                  <a:pt x="882263" y="1618349"/>
                </a:lnTo>
                <a:close/>
              </a:path>
            </a:pathLst>
          </a:custGeom>
          <a:solidFill>
            <a:schemeClr val="accent5">
              <a:lumMod val="40000"/>
              <a:lumOff val="60000"/>
              <a:alpha val="84704"/>
            </a:schemeClr>
          </a:solidFill>
        </p:spPr>
        <p:txBody>
          <a:bodyPr wrap="square" lIns="0" tIns="0" rIns="0" bIns="0" rtlCol="0"/>
          <a:lstStyle/>
          <a:p>
            <a:endParaRPr/>
          </a:p>
        </p:txBody>
      </p:sp>
      <p:sp>
        <p:nvSpPr>
          <p:cNvPr id="75" name="object 75"/>
          <p:cNvSpPr/>
          <p:nvPr/>
        </p:nvSpPr>
        <p:spPr>
          <a:xfrm>
            <a:off x="4992267" y="1714727"/>
            <a:ext cx="683895" cy="387985"/>
          </a:xfrm>
          <a:custGeom>
            <a:avLst/>
            <a:gdLst/>
            <a:ahLst/>
            <a:cxnLst/>
            <a:rect l="l" t="t" r="r" b="b"/>
            <a:pathLst>
              <a:path w="683895" h="387985">
                <a:moveTo>
                  <a:pt x="0" y="387936"/>
                </a:moveTo>
                <a:lnTo>
                  <a:pt x="0" y="0"/>
                </a:lnTo>
                <a:lnTo>
                  <a:pt x="683512" y="227889"/>
                </a:lnTo>
                <a:lnTo>
                  <a:pt x="0" y="387936"/>
                </a:lnTo>
                <a:close/>
              </a:path>
            </a:pathLst>
          </a:custGeom>
          <a:solidFill>
            <a:schemeClr val="accent5">
              <a:lumMod val="40000"/>
              <a:lumOff val="60000"/>
              <a:alpha val="84704"/>
            </a:schemeClr>
          </a:solidFill>
        </p:spPr>
        <p:txBody>
          <a:bodyPr wrap="square" lIns="0" tIns="0" rIns="0" bIns="0" rtlCol="0"/>
          <a:lstStyle/>
          <a:p>
            <a:endParaRPr/>
          </a:p>
        </p:txBody>
      </p:sp>
      <p:sp>
        <p:nvSpPr>
          <p:cNvPr id="77" name="object 77"/>
          <p:cNvSpPr/>
          <p:nvPr/>
        </p:nvSpPr>
        <p:spPr>
          <a:xfrm>
            <a:off x="5239307" y="1974787"/>
            <a:ext cx="363855" cy="92710"/>
          </a:xfrm>
          <a:custGeom>
            <a:avLst/>
            <a:gdLst/>
            <a:ahLst/>
            <a:cxnLst/>
            <a:rect l="l" t="t" r="r" b="b"/>
            <a:pathLst>
              <a:path w="363854" h="92710">
                <a:moveTo>
                  <a:pt x="0" y="92158"/>
                </a:moveTo>
                <a:lnTo>
                  <a:pt x="5500" y="89984"/>
                </a:lnTo>
                <a:lnTo>
                  <a:pt x="43547" y="76745"/>
                </a:lnTo>
                <a:lnTo>
                  <a:pt x="105271" y="57668"/>
                </a:lnTo>
                <a:lnTo>
                  <a:pt x="179605" y="37493"/>
                </a:lnTo>
                <a:lnTo>
                  <a:pt x="221953" y="27155"/>
                </a:lnTo>
                <a:lnTo>
                  <a:pt x="292008" y="12035"/>
                </a:lnTo>
                <a:lnTo>
                  <a:pt x="357703" y="709"/>
                </a:lnTo>
                <a:lnTo>
                  <a:pt x="363558" y="0"/>
                </a:lnTo>
                <a:lnTo>
                  <a:pt x="357933" y="2262"/>
                </a:lnTo>
                <a:lnTo>
                  <a:pt x="320036" y="15457"/>
                </a:lnTo>
                <a:lnTo>
                  <a:pt x="258312" y="34534"/>
                </a:lnTo>
                <a:lnTo>
                  <a:pt x="183952" y="54665"/>
                </a:lnTo>
                <a:lnTo>
                  <a:pt x="141605" y="64996"/>
                </a:lnTo>
                <a:lnTo>
                  <a:pt x="78649" y="78713"/>
                </a:lnTo>
                <a:lnTo>
                  <a:pt x="34399" y="86945"/>
                </a:lnTo>
                <a:lnTo>
                  <a:pt x="0" y="92158"/>
                </a:lnTo>
                <a:close/>
              </a:path>
            </a:pathLst>
          </a:custGeom>
          <a:solidFill>
            <a:srgbClr val="F0F0F0">
              <a:alpha val="84704"/>
            </a:srgbClr>
          </a:solidFill>
        </p:spPr>
        <p:txBody>
          <a:bodyPr wrap="square" lIns="0" tIns="0" rIns="0" bIns="0" rtlCol="0"/>
          <a:lstStyle/>
          <a:p>
            <a:endParaRPr/>
          </a:p>
        </p:txBody>
      </p:sp>
      <p:sp>
        <p:nvSpPr>
          <p:cNvPr id="78" name="object 78"/>
          <p:cNvSpPr/>
          <p:nvPr/>
        </p:nvSpPr>
        <p:spPr>
          <a:xfrm>
            <a:off x="3581225" y="1666030"/>
            <a:ext cx="233045" cy="493395"/>
          </a:xfrm>
          <a:custGeom>
            <a:avLst/>
            <a:gdLst/>
            <a:ahLst/>
            <a:cxnLst/>
            <a:rect l="l" t="t" r="r" b="b"/>
            <a:pathLst>
              <a:path w="233045" h="493394">
                <a:moveTo>
                  <a:pt x="232952" y="493029"/>
                </a:moveTo>
                <a:lnTo>
                  <a:pt x="196515" y="470599"/>
                </a:lnTo>
                <a:lnTo>
                  <a:pt x="166934" y="447815"/>
                </a:lnTo>
                <a:lnTo>
                  <a:pt x="164162" y="445596"/>
                </a:lnTo>
                <a:lnTo>
                  <a:pt x="161442" y="443245"/>
                </a:lnTo>
                <a:lnTo>
                  <a:pt x="158843" y="440671"/>
                </a:lnTo>
                <a:lnTo>
                  <a:pt x="142102" y="424698"/>
                </a:lnTo>
                <a:lnTo>
                  <a:pt x="112740" y="391038"/>
                </a:lnTo>
                <a:lnTo>
                  <a:pt x="100344" y="374603"/>
                </a:lnTo>
                <a:lnTo>
                  <a:pt x="96267" y="368911"/>
                </a:lnTo>
                <a:lnTo>
                  <a:pt x="69626" y="325617"/>
                </a:lnTo>
                <a:lnTo>
                  <a:pt x="67248" y="321269"/>
                </a:lnTo>
                <a:lnTo>
                  <a:pt x="64702" y="316920"/>
                </a:lnTo>
                <a:lnTo>
                  <a:pt x="43485" y="270830"/>
                </a:lnTo>
                <a:lnTo>
                  <a:pt x="27504" y="227478"/>
                </a:lnTo>
                <a:lnTo>
                  <a:pt x="14748" y="183408"/>
                </a:lnTo>
                <a:lnTo>
                  <a:pt x="5117" y="139708"/>
                </a:lnTo>
                <a:lnTo>
                  <a:pt x="3827" y="132534"/>
                </a:lnTo>
                <a:lnTo>
                  <a:pt x="2515" y="125415"/>
                </a:lnTo>
                <a:lnTo>
                  <a:pt x="255" y="111311"/>
                </a:lnTo>
                <a:lnTo>
                  <a:pt x="0" y="109497"/>
                </a:lnTo>
                <a:lnTo>
                  <a:pt x="0" y="0"/>
                </a:lnTo>
                <a:lnTo>
                  <a:pt x="904" y="9400"/>
                </a:lnTo>
                <a:lnTo>
                  <a:pt x="2013" y="20477"/>
                </a:lnTo>
                <a:lnTo>
                  <a:pt x="2931" y="28020"/>
                </a:lnTo>
                <a:lnTo>
                  <a:pt x="3676" y="35874"/>
                </a:lnTo>
                <a:lnTo>
                  <a:pt x="4872" y="43950"/>
                </a:lnTo>
                <a:lnTo>
                  <a:pt x="10369" y="81949"/>
                </a:lnTo>
                <a:lnTo>
                  <a:pt x="17832" y="122575"/>
                </a:lnTo>
                <a:lnTo>
                  <a:pt x="27533" y="164780"/>
                </a:lnTo>
                <a:lnTo>
                  <a:pt x="39568" y="207701"/>
                </a:lnTo>
                <a:lnTo>
                  <a:pt x="54227" y="250290"/>
                </a:lnTo>
                <a:lnTo>
                  <a:pt x="71409" y="291540"/>
                </a:lnTo>
                <a:lnTo>
                  <a:pt x="88615" y="326371"/>
                </a:lnTo>
                <a:lnTo>
                  <a:pt x="90798" y="330631"/>
                </a:lnTo>
                <a:lnTo>
                  <a:pt x="95544" y="338840"/>
                </a:lnTo>
                <a:lnTo>
                  <a:pt x="97904" y="342877"/>
                </a:lnTo>
                <a:lnTo>
                  <a:pt x="100295" y="346915"/>
                </a:lnTo>
                <a:lnTo>
                  <a:pt x="102442" y="351042"/>
                </a:lnTo>
                <a:lnTo>
                  <a:pt x="105006" y="354902"/>
                </a:lnTo>
                <a:lnTo>
                  <a:pt x="112405" y="366350"/>
                </a:lnTo>
                <a:lnTo>
                  <a:pt x="116017" y="372031"/>
                </a:lnTo>
                <a:lnTo>
                  <a:pt x="119778" y="377526"/>
                </a:lnTo>
                <a:lnTo>
                  <a:pt x="123604" y="382879"/>
                </a:lnTo>
                <a:lnTo>
                  <a:pt x="127411" y="388136"/>
                </a:lnTo>
                <a:lnTo>
                  <a:pt x="129975" y="391552"/>
                </a:lnTo>
                <a:lnTo>
                  <a:pt x="132281" y="395146"/>
                </a:lnTo>
                <a:lnTo>
                  <a:pt x="134965" y="398386"/>
                </a:lnTo>
                <a:lnTo>
                  <a:pt x="142746" y="407925"/>
                </a:lnTo>
                <a:lnTo>
                  <a:pt x="145274" y="411120"/>
                </a:lnTo>
                <a:lnTo>
                  <a:pt x="150215" y="417288"/>
                </a:lnTo>
                <a:lnTo>
                  <a:pt x="186722" y="455180"/>
                </a:lnTo>
                <a:lnTo>
                  <a:pt x="195713" y="462945"/>
                </a:lnTo>
                <a:lnTo>
                  <a:pt x="199683" y="466539"/>
                </a:lnTo>
                <a:lnTo>
                  <a:pt x="203720" y="470000"/>
                </a:lnTo>
                <a:lnTo>
                  <a:pt x="207344" y="473284"/>
                </a:lnTo>
                <a:lnTo>
                  <a:pt x="210791" y="476079"/>
                </a:lnTo>
                <a:lnTo>
                  <a:pt x="227166" y="488547"/>
                </a:lnTo>
                <a:lnTo>
                  <a:pt x="232952" y="493029"/>
                </a:lnTo>
                <a:close/>
              </a:path>
            </a:pathLst>
          </a:custGeom>
          <a:solidFill>
            <a:srgbClr val="F0F0F0">
              <a:alpha val="84704"/>
            </a:srgbClr>
          </a:solidFill>
        </p:spPr>
        <p:txBody>
          <a:bodyPr wrap="square" lIns="0" tIns="0" rIns="0" bIns="0" rtlCol="0"/>
          <a:lstStyle/>
          <a:p>
            <a:endParaRPr/>
          </a:p>
        </p:txBody>
      </p:sp>
      <p:sp>
        <p:nvSpPr>
          <p:cNvPr id="79" name="object 79"/>
          <p:cNvSpPr/>
          <p:nvPr/>
        </p:nvSpPr>
        <p:spPr>
          <a:xfrm>
            <a:off x="4672190" y="886258"/>
            <a:ext cx="358775" cy="253365"/>
          </a:xfrm>
          <a:custGeom>
            <a:avLst/>
            <a:gdLst/>
            <a:ahLst/>
            <a:cxnLst/>
            <a:rect l="l" t="t" r="r" b="b"/>
            <a:pathLst>
              <a:path w="358775" h="253365">
                <a:moveTo>
                  <a:pt x="358723" y="253123"/>
                </a:moveTo>
                <a:lnTo>
                  <a:pt x="354243" y="247559"/>
                </a:lnTo>
                <a:lnTo>
                  <a:pt x="346835" y="237749"/>
                </a:lnTo>
                <a:lnTo>
                  <a:pt x="343153" y="232828"/>
                </a:lnTo>
                <a:lnTo>
                  <a:pt x="338185" y="227197"/>
                </a:lnTo>
                <a:lnTo>
                  <a:pt x="332951" y="220488"/>
                </a:lnTo>
                <a:lnTo>
                  <a:pt x="330334" y="217089"/>
                </a:lnTo>
                <a:lnTo>
                  <a:pt x="327184" y="213797"/>
                </a:lnTo>
                <a:lnTo>
                  <a:pt x="324079" y="210159"/>
                </a:lnTo>
                <a:lnTo>
                  <a:pt x="320885" y="206604"/>
                </a:lnTo>
                <a:lnTo>
                  <a:pt x="317869" y="202616"/>
                </a:lnTo>
                <a:lnTo>
                  <a:pt x="314169" y="198789"/>
                </a:lnTo>
                <a:lnTo>
                  <a:pt x="310683" y="195010"/>
                </a:lnTo>
                <a:lnTo>
                  <a:pt x="306957" y="191021"/>
                </a:lnTo>
                <a:lnTo>
                  <a:pt x="303142" y="186882"/>
                </a:lnTo>
                <a:lnTo>
                  <a:pt x="299194" y="182857"/>
                </a:lnTo>
                <a:lnTo>
                  <a:pt x="295158" y="178700"/>
                </a:lnTo>
                <a:lnTo>
                  <a:pt x="263575" y="148696"/>
                </a:lnTo>
                <a:lnTo>
                  <a:pt x="232835" y="123027"/>
                </a:lnTo>
                <a:lnTo>
                  <a:pt x="227556" y="118692"/>
                </a:lnTo>
                <a:lnTo>
                  <a:pt x="221878" y="114725"/>
                </a:lnTo>
                <a:lnTo>
                  <a:pt x="216422" y="110532"/>
                </a:lnTo>
                <a:lnTo>
                  <a:pt x="210878" y="106423"/>
                </a:lnTo>
                <a:lnTo>
                  <a:pt x="205155" y="102541"/>
                </a:lnTo>
                <a:lnTo>
                  <a:pt x="199478" y="98521"/>
                </a:lnTo>
                <a:lnTo>
                  <a:pt x="190894" y="92672"/>
                </a:lnTo>
                <a:lnTo>
                  <a:pt x="155980" y="70776"/>
                </a:lnTo>
                <a:lnTo>
                  <a:pt x="112869" y="47154"/>
                </a:lnTo>
                <a:lnTo>
                  <a:pt x="65605" y="24927"/>
                </a:lnTo>
                <a:lnTo>
                  <a:pt x="24175" y="8288"/>
                </a:lnTo>
                <a:lnTo>
                  <a:pt x="0" y="0"/>
                </a:lnTo>
                <a:lnTo>
                  <a:pt x="5056" y="607"/>
                </a:lnTo>
                <a:lnTo>
                  <a:pt x="8339" y="1078"/>
                </a:lnTo>
                <a:lnTo>
                  <a:pt x="13174" y="1663"/>
                </a:lnTo>
                <a:lnTo>
                  <a:pt x="29331" y="4869"/>
                </a:lnTo>
                <a:lnTo>
                  <a:pt x="69109" y="15427"/>
                </a:lnTo>
                <a:lnTo>
                  <a:pt x="110222" y="30292"/>
                </a:lnTo>
                <a:lnTo>
                  <a:pt x="142921" y="45098"/>
                </a:lnTo>
                <a:lnTo>
                  <a:pt x="149087" y="47978"/>
                </a:lnTo>
                <a:lnTo>
                  <a:pt x="155120" y="51235"/>
                </a:lnTo>
                <a:lnTo>
                  <a:pt x="164346" y="56053"/>
                </a:lnTo>
                <a:lnTo>
                  <a:pt x="173439" y="61289"/>
                </a:lnTo>
                <a:lnTo>
                  <a:pt x="209547" y="83923"/>
                </a:lnTo>
                <a:lnTo>
                  <a:pt x="243525" y="109663"/>
                </a:lnTo>
                <a:lnTo>
                  <a:pt x="248937" y="114188"/>
                </a:lnTo>
                <a:lnTo>
                  <a:pt x="254393" y="118537"/>
                </a:lnTo>
                <a:lnTo>
                  <a:pt x="259361" y="123302"/>
                </a:lnTo>
                <a:lnTo>
                  <a:pt x="264418" y="128001"/>
                </a:lnTo>
                <a:lnTo>
                  <a:pt x="269563" y="132491"/>
                </a:lnTo>
                <a:lnTo>
                  <a:pt x="274221" y="137275"/>
                </a:lnTo>
                <a:lnTo>
                  <a:pt x="300658" y="165406"/>
                </a:lnTo>
                <a:lnTo>
                  <a:pt x="304562" y="170118"/>
                </a:lnTo>
                <a:lnTo>
                  <a:pt x="308510" y="174608"/>
                </a:lnTo>
                <a:lnTo>
                  <a:pt x="312103" y="179099"/>
                </a:lnTo>
                <a:lnTo>
                  <a:pt x="318889" y="188164"/>
                </a:lnTo>
                <a:lnTo>
                  <a:pt x="322128" y="192428"/>
                </a:lnTo>
                <a:lnTo>
                  <a:pt x="342931" y="223918"/>
                </a:lnTo>
                <a:lnTo>
                  <a:pt x="346879" y="230316"/>
                </a:lnTo>
                <a:lnTo>
                  <a:pt x="349807" y="235809"/>
                </a:lnTo>
                <a:lnTo>
                  <a:pt x="355573" y="246782"/>
                </a:lnTo>
                <a:lnTo>
                  <a:pt x="358723" y="253123"/>
                </a:lnTo>
                <a:close/>
              </a:path>
            </a:pathLst>
          </a:custGeom>
          <a:solidFill>
            <a:srgbClr val="F0F0F0">
              <a:alpha val="84704"/>
            </a:srgbClr>
          </a:solidFill>
        </p:spPr>
        <p:txBody>
          <a:bodyPr wrap="square" lIns="0" tIns="0" rIns="0" bIns="0" rtlCol="0"/>
          <a:lstStyle/>
          <a:p>
            <a:endParaRPr/>
          </a:p>
        </p:txBody>
      </p:sp>
      <p:sp>
        <p:nvSpPr>
          <p:cNvPr id="80" name="object 80"/>
          <p:cNvSpPr txBox="1"/>
          <p:nvPr/>
        </p:nvSpPr>
        <p:spPr>
          <a:xfrm>
            <a:off x="3836260" y="1287146"/>
            <a:ext cx="1283335" cy="534670"/>
          </a:xfrm>
          <a:prstGeom prst="rect">
            <a:avLst/>
          </a:prstGeom>
        </p:spPr>
        <p:txBody>
          <a:bodyPr vert="horz" wrap="square" lIns="0" tIns="11430" rIns="0" bIns="0" rtlCol="0">
            <a:spAutoFit/>
          </a:bodyPr>
          <a:lstStyle/>
          <a:p>
            <a:pPr marL="403860" marR="5080" indent="-391795">
              <a:lnSpc>
                <a:spcPct val="107700"/>
              </a:lnSpc>
              <a:spcBef>
                <a:spcPts val="90"/>
              </a:spcBef>
            </a:pPr>
            <a:r>
              <a:rPr sz="1550" b="0" spc="50" dirty="0">
                <a:cs typeface="HelveticaNeueLT Pro 45 Lt"/>
              </a:rPr>
              <a:t>Divisional role  </a:t>
            </a:r>
            <a:r>
              <a:rPr sz="1550" b="0" spc="45" dirty="0">
                <a:cs typeface="HelveticaNeueLT Pro 45 Lt"/>
              </a:rPr>
              <a:t>clarity</a:t>
            </a:r>
            <a:endParaRPr sz="1550" dirty="0">
              <a:cs typeface="HelveticaNeueLT Pro 45 Lt"/>
            </a:endParaRPr>
          </a:p>
        </p:txBody>
      </p:sp>
      <p:sp>
        <p:nvSpPr>
          <p:cNvPr id="81" name="object 81"/>
          <p:cNvSpPr/>
          <p:nvPr/>
        </p:nvSpPr>
        <p:spPr>
          <a:xfrm>
            <a:off x="4505837" y="4778923"/>
            <a:ext cx="1703705" cy="1618615"/>
          </a:xfrm>
          <a:custGeom>
            <a:avLst/>
            <a:gdLst/>
            <a:ahLst/>
            <a:cxnLst/>
            <a:rect l="l" t="t" r="r" b="b"/>
            <a:pathLst>
              <a:path w="1703704" h="1618614">
                <a:moveTo>
                  <a:pt x="882263" y="1618349"/>
                </a:moveTo>
                <a:lnTo>
                  <a:pt x="838018" y="1617274"/>
                </a:lnTo>
                <a:lnTo>
                  <a:pt x="793060" y="1613462"/>
                </a:lnTo>
                <a:lnTo>
                  <a:pt x="747589" y="1607011"/>
                </a:lnTo>
                <a:lnTo>
                  <a:pt x="701807" y="1598018"/>
                </a:lnTo>
                <a:lnTo>
                  <a:pt x="655915" y="1586581"/>
                </a:lnTo>
                <a:lnTo>
                  <a:pt x="610113" y="1572799"/>
                </a:lnTo>
                <a:lnTo>
                  <a:pt x="564602" y="1556770"/>
                </a:lnTo>
                <a:lnTo>
                  <a:pt x="519583" y="1538592"/>
                </a:lnTo>
                <a:lnTo>
                  <a:pt x="475257" y="1518363"/>
                </a:lnTo>
                <a:lnTo>
                  <a:pt x="431824" y="1496181"/>
                </a:lnTo>
                <a:lnTo>
                  <a:pt x="389486" y="1472144"/>
                </a:lnTo>
                <a:lnTo>
                  <a:pt x="348443" y="1446351"/>
                </a:lnTo>
                <a:lnTo>
                  <a:pt x="308895" y="1418898"/>
                </a:lnTo>
                <a:lnTo>
                  <a:pt x="271045" y="1389885"/>
                </a:lnTo>
                <a:lnTo>
                  <a:pt x="235092" y="1359410"/>
                </a:lnTo>
                <a:lnTo>
                  <a:pt x="201238" y="1327570"/>
                </a:lnTo>
                <a:lnTo>
                  <a:pt x="169683" y="1294464"/>
                </a:lnTo>
                <a:lnTo>
                  <a:pt x="140628" y="1260189"/>
                </a:lnTo>
                <a:lnTo>
                  <a:pt x="114274" y="1224844"/>
                </a:lnTo>
                <a:lnTo>
                  <a:pt x="90821" y="1188528"/>
                </a:lnTo>
                <a:lnTo>
                  <a:pt x="70471" y="1151337"/>
                </a:lnTo>
                <a:lnTo>
                  <a:pt x="53425" y="1113371"/>
                </a:lnTo>
                <a:lnTo>
                  <a:pt x="37579" y="1069091"/>
                </a:lnTo>
                <a:lnTo>
                  <a:pt x="24580" y="1024352"/>
                </a:lnTo>
                <a:lnTo>
                  <a:pt x="14375" y="979263"/>
                </a:lnTo>
                <a:lnTo>
                  <a:pt x="6911" y="933934"/>
                </a:lnTo>
                <a:lnTo>
                  <a:pt x="2137" y="888475"/>
                </a:lnTo>
                <a:lnTo>
                  <a:pt x="0" y="842996"/>
                </a:lnTo>
                <a:lnTo>
                  <a:pt x="447" y="797605"/>
                </a:lnTo>
                <a:lnTo>
                  <a:pt x="3426" y="752414"/>
                </a:lnTo>
                <a:lnTo>
                  <a:pt x="8886" y="707532"/>
                </a:lnTo>
                <a:lnTo>
                  <a:pt x="16773" y="663069"/>
                </a:lnTo>
                <a:lnTo>
                  <a:pt x="27036" y="619134"/>
                </a:lnTo>
                <a:lnTo>
                  <a:pt x="39622" y="575837"/>
                </a:lnTo>
                <a:lnTo>
                  <a:pt x="54479" y="533289"/>
                </a:lnTo>
                <a:lnTo>
                  <a:pt x="71554" y="491599"/>
                </a:lnTo>
                <a:lnTo>
                  <a:pt x="90796" y="450876"/>
                </a:lnTo>
                <a:lnTo>
                  <a:pt x="112151" y="411231"/>
                </a:lnTo>
                <a:lnTo>
                  <a:pt x="135568" y="372774"/>
                </a:lnTo>
                <a:lnTo>
                  <a:pt x="160994" y="335614"/>
                </a:lnTo>
                <a:lnTo>
                  <a:pt x="188378" y="299860"/>
                </a:lnTo>
                <a:lnTo>
                  <a:pt x="217665" y="265624"/>
                </a:lnTo>
                <a:lnTo>
                  <a:pt x="248806" y="233014"/>
                </a:lnTo>
                <a:lnTo>
                  <a:pt x="281746" y="202141"/>
                </a:lnTo>
                <a:lnTo>
                  <a:pt x="316434" y="173113"/>
                </a:lnTo>
                <a:lnTo>
                  <a:pt x="352818" y="146042"/>
                </a:lnTo>
                <a:lnTo>
                  <a:pt x="390844" y="121037"/>
                </a:lnTo>
                <a:lnTo>
                  <a:pt x="430462" y="98207"/>
                </a:lnTo>
                <a:lnTo>
                  <a:pt x="471618" y="77663"/>
                </a:lnTo>
                <a:lnTo>
                  <a:pt x="514328" y="59488"/>
                </a:lnTo>
                <a:lnTo>
                  <a:pt x="561406" y="42158"/>
                </a:lnTo>
                <a:lnTo>
                  <a:pt x="608959" y="27824"/>
                </a:lnTo>
                <a:lnTo>
                  <a:pt x="656804" y="16477"/>
                </a:lnTo>
                <a:lnTo>
                  <a:pt x="704826" y="8080"/>
                </a:lnTo>
                <a:lnTo>
                  <a:pt x="752913" y="2600"/>
                </a:lnTo>
                <a:lnTo>
                  <a:pt x="800949" y="0"/>
                </a:lnTo>
                <a:lnTo>
                  <a:pt x="848821" y="245"/>
                </a:lnTo>
                <a:lnTo>
                  <a:pt x="896415" y="3300"/>
                </a:lnTo>
                <a:lnTo>
                  <a:pt x="943616" y="9129"/>
                </a:lnTo>
                <a:lnTo>
                  <a:pt x="990310" y="17698"/>
                </a:lnTo>
                <a:lnTo>
                  <a:pt x="1036384" y="28971"/>
                </a:lnTo>
                <a:lnTo>
                  <a:pt x="1081723" y="42913"/>
                </a:lnTo>
                <a:lnTo>
                  <a:pt x="1126270" y="59513"/>
                </a:lnTo>
                <a:lnTo>
                  <a:pt x="1169740" y="78662"/>
                </a:lnTo>
                <a:lnTo>
                  <a:pt x="1212190" y="100399"/>
                </a:lnTo>
                <a:lnTo>
                  <a:pt x="1253449" y="124663"/>
                </a:lnTo>
                <a:lnTo>
                  <a:pt x="1293402" y="151419"/>
                </a:lnTo>
                <a:lnTo>
                  <a:pt x="1331937" y="180633"/>
                </a:lnTo>
                <a:lnTo>
                  <a:pt x="1368937" y="212269"/>
                </a:lnTo>
                <a:lnTo>
                  <a:pt x="1404291" y="246291"/>
                </a:lnTo>
                <a:lnTo>
                  <a:pt x="1437882" y="282664"/>
                </a:lnTo>
                <a:lnTo>
                  <a:pt x="1465197" y="314544"/>
                </a:lnTo>
                <a:lnTo>
                  <a:pt x="1492801" y="349434"/>
                </a:lnTo>
                <a:lnTo>
                  <a:pt x="1520301" y="387009"/>
                </a:lnTo>
                <a:lnTo>
                  <a:pt x="1547302" y="426942"/>
                </a:lnTo>
                <a:lnTo>
                  <a:pt x="1573411" y="468907"/>
                </a:lnTo>
                <a:lnTo>
                  <a:pt x="1598233" y="512576"/>
                </a:lnTo>
                <a:lnTo>
                  <a:pt x="1621376" y="557624"/>
                </a:lnTo>
                <a:lnTo>
                  <a:pt x="1642445" y="603725"/>
                </a:lnTo>
                <a:lnTo>
                  <a:pt x="1661046" y="650550"/>
                </a:lnTo>
                <a:lnTo>
                  <a:pt x="1676786" y="697775"/>
                </a:lnTo>
                <a:lnTo>
                  <a:pt x="1689271" y="745072"/>
                </a:lnTo>
                <a:lnTo>
                  <a:pt x="1698107" y="792114"/>
                </a:lnTo>
                <a:lnTo>
                  <a:pt x="1702899" y="838577"/>
                </a:lnTo>
                <a:lnTo>
                  <a:pt x="1703255" y="884132"/>
                </a:lnTo>
                <a:lnTo>
                  <a:pt x="1698781" y="928453"/>
                </a:lnTo>
                <a:lnTo>
                  <a:pt x="1689082" y="971215"/>
                </a:lnTo>
                <a:lnTo>
                  <a:pt x="1630170" y="1125582"/>
                </a:lnTo>
                <a:lnTo>
                  <a:pt x="1604508" y="1175723"/>
                </a:lnTo>
                <a:lnTo>
                  <a:pt x="1577976" y="1221206"/>
                </a:lnTo>
                <a:lnTo>
                  <a:pt x="1550429" y="1262443"/>
                </a:lnTo>
                <a:lnTo>
                  <a:pt x="1521715" y="1299854"/>
                </a:lnTo>
                <a:lnTo>
                  <a:pt x="1491684" y="1333860"/>
                </a:lnTo>
                <a:lnTo>
                  <a:pt x="1460185" y="1364882"/>
                </a:lnTo>
                <a:lnTo>
                  <a:pt x="1427067" y="1393341"/>
                </a:lnTo>
                <a:lnTo>
                  <a:pt x="1392180" y="1419657"/>
                </a:lnTo>
                <a:lnTo>
                  <a:pt x="1355372" y="1444252"/>
                </a:lnTo>
                <a:lnTo>
                  <a:pt x="1316494" y="1467545"/>
                </a:lnTo>
                <a:lnTo>
                  <a:pt x="1275395" y="1489958"/>
                </a:lnTo>
                <a:lnTo>
                  <a:pt x="1231923" y="1511912"/>
                </a:lnTo>
                <a:lnTo>
                  <a:pt x="1185929" y="1533826"/>
                </a:lnTo>
                <a:lnTo>
                  <a:pt x="1085768" y="1579222"/>
                </a:lnTo>
                <a:lnTo>
                  <a:pt x="1048100" y="1593308"/>
                </a:lnTo>
                <a:lnTo>
                  <a:pt x="1008714" y="1604165"/>
                </a:lnTo>
                <a:lnTo>
                  <a:pt x="967812" y="1611892"/>
                </a:lnTo>
                <a:lnTo>
                  <a:pt x="925595" y="1616587"/>
                </a:lnTo>
                <a:lnTo>
                  <a:pt x="882263" y="1618349"/>
                </a:lnTo>
                <a:close/>
              </a:path>
            </a:pathLst>
          </a:custGeom>
          <a:solidFill>
            <a:schemeClr val="accent5">
              <a:lumMod val="40000"/>
              <a:lumOff val="60000"/>
              <a:alpha val="84704"/>
            </a:schemeClr>
          </a:solidFill>
        </p:spPr>
        <p:txBody>
          <a:bodyPr wrap="square" lIns="0" tIns="0" rIns="0" bIns="0" rtlCol="0"/>
          <a:lstStyle/>
          <a:p>
            <a:endParaRPr/>
          </a:p>
        </p:txBody>
      </p:sp>
      <p:sp>
        <p:nvSpPr>
          <p:cNvPr id="82" name="object 82"/>
          <p:cNvSpPr/>
          <p:nvPr/>
        </p:nvSpPr>
        <p:spPr>
          <a:xfrm>
            <a:off x="5903621" y="5637293"/>
            <a:ext cx="683895" cy="387985"/>
          </a:xfrm>
          <a:custGeom>
            <a:avLst/>
            <a:gdLst/>
            <a:ahLst/>
            <a:cxnLst/>
            <a:rect l="l" t="t" r="r" b="b"/>
            <a:pathLst>
              <a:path w="683895" h="387985">
                <a:moveTo>
                  <a:pt x="0" y="387936"/>
                </a:moveTo>
                <a:lnTo>
                  <a:pt x="0" y="0"/>
                </a:lnTo>
                <a:lnTo>
                  <a:pt x="683512" y="227889"/>
                </a:lnTo>
                <a:lnTo>
                  <a:pt x="0" y="387936"/>
                </a:lnTo>
                <a:close/>
              </a:path>
            </a:pathLst>
          </a:custGeom>
          <a:solidFill>
            <a:schemeClr val="accent5">
              <a:lumMod val="40000"/>
              <a:lumOff val="60000"/>
              <a:alpha val="84704"/>
            </a:schemeClr>
          </a:solidFill>
        </p:spPr>
        <p:txBody>
          <a:bodyPr wrap="square" lIns="0" tIns="0" rIns="0" bIns="0" rtlCol="0"/>
          <a:lstStyle/>
          <a:p>
            <a:endParaRPr/>
          </a:p>
        </p:txBody>
      </p:sp>
      <p:sp>
        <p:nvSpPr>
          <p:cNvPr id="84" name="object 84"/>
          <p:cNvSpPr/>
          <p:nvPr/>
        </p:nvSpPr>
        <p:spPr>
          <a:xfrm>
            <a:off x="6112059" y="5977309"/>
            <a:ext cx="363855" cy="92710"/>
          </a:xfrm>
          <a:custGeom>
            <a:avLst/>
            <a:gdLst/>
            <a:ahLst/>
            <a:cxnLst/>
            <a:rect l="l" t="t" r="r" b="b"/>
            <a:pathLst>
              <a:path w="363854" h="92710">
                <a:moveTo>
                  <a:pt x="0" y="92158"/>
                </a:moveTo>
                <a:lnTo>
                  <a:pt x="5500" y="89984"/>
                </a:lnTo>
                <a:lnTo>
                  <a:pt x="43547" y="76745"/>
                </a:lnTo>
                <a:lnTo>
                  <a:pt x="105271" y="57668"/>
                </a:lnTo>
                <a:lnTo>
                  <a:pt x="179605" y="37493"/>
                </a:lnTo>
                <a:lnTo>
                  <a:pt x="221953" y="27155"/>
                </a:lnTo>
                <a:lnTo>
                  <a:pt x="292008" y="12035"/>
                </a:lnTo>
                <a:lnTo>
                  <a:pt x="357703" y="709"/>
                </a:lnTo>
                <a:lnTo>
                  <a:pt x="363558" y="0"/>
                </a:lnTo>
                <a:lnTo>
                  <a:pt x="357933" y="2262"/>
                </a:lnTo>
                <a:lnTo>
                  <a:pt x="320036" y="15457"/>
                </a:lnTo>
                <a:lnTo>
                  <a:pt x="258312" y="34534"/>
                </a:lnTo>
                <a:lnTo>
                  <a:pt x="183952" y="54665"/>
                </a:lnTo>
                <a:lnTo>
                  <a:pt x="141605" y="64996"/>
                </a:lnTo>
                <a:lnTo>
                  <a:pt x="78649" y="78713"/>
                </a:lnTo>
                <a:lnTo>
                  <a:pt x="34399" y="86945"/>
                </a:lnTo>
                <a:lnTo>
                  <a:pt x="0" y="92158"/>
                </a:lnTo>
                <a:close/>
              </a:path>
            </a:pathLst>
          </a:custGeom>
          <a:solidFill>
            <a:srgbClr val="F0F0F0">
              <a:alpha val="84704"/>
            </a:srgbClr>
          </a:solidFill>
        </p:spPr>
        <p:txBody>
          <a:bodyPr wrap="square" lIns="0" tIns="0" rIns="0" bIns="0" rtlCol="0"/>
          <a:lstStyle/>
          <a:p>
            <a:endParaRPr/>
          </a:p>
        </p:txBody>
      </p:sp>
      <p:sp>
        <p:nvSpPr>
          <p:cNvPr id="85" name="object 85"/>
          <p:cNvSpPr/>
          <p:nvPr/>
        </p:nvSpPr>
        <p:spPr>
          <a:xfrm>
            <a:off x="4453976" y="5668551"/>
            <a:ext cx="233045" cy="493395"/>
          </a:xfrm>
          <a:custGeom>
            <a:avLst/>
            <a:gdLst/>
            <a:ahLst/>
            <a:cxnLst/>
            <a:rect l="l" t="t" r="r" b="b"/>
            <a:pathLst>
              <a:path w="233045" h="493395">
                <a:moveTo>
                  <a:pt x="232952" y="493030"/>
                </a:moveTo>
                <a:lnTo>
                  <a:pt x="196515" y="470600"/>
                </a:lnTo>
                <a:lnTo>
                  <a:pt x="166934" y="447816"/>
                </a:lnTo>
                <a:lnTo>
                  <a:pt x="164162" y="445597"/>
                </a:lnTo>
                <a:lnTo>
                  <a:pt x="161443" y="443245"/>
                </a:lnTo>
                <a:lnTo>
                  <a:pt x="158843" y="440672"/>
                </a:lnTo>
                <a:lnTo>
                  <a:pt x="142102" y="424698"/>
                </a:lnTo>
                <a:lnTo>
                  <a:pt x="112740" y="391039"/>
                </a:lnTo>
                <a:lnTo>
                  <a:pt x="100344" y="374603"/>
                </a:lnTo>
                <a:lnTo>
                  <a:pt x="96267" y="368912"/>
                </a:lnTo>
                <a:lnTo>
                  <a:pt x="69626" y="325618"/>
                </a:lnTo>
                <a:lnTo>
                  <a:pt x="67248" y="321269"/>
                </a:lnTo>
                <a:lnTo>
                  <a:pt x="64702" y="316921"/>
                </a:lnTo>
                <a:lnTo>
                  <a:pt x="43485" y="270830"/>
                </a:lnTo>
                <a:lnTo>
                  <a:pt x="27504" y="227479"/>
                </a:lnTo>
                <a:lnTo>
                  <a:pt x="14748" y="183408"/>
                </a:lnTo>
                <a:lnTo>
                  <a:pt x="5117" y="139708"/>
                </a:lnTo>
                <a:lnTo>
                  <a:pt x="3827" y="132535"/>
                </a:lnTo>
                <a:lnTo>
                  <a:pt x="2515" y="125415"/>
                </a:lnTo>
                <a:lnTo>
                  <a:pt x="255" y="111312"/>
                </a:lnTo>
                <a:lnTo>
                  <a:pt x="0" y="109497"/>
                </a:lnTo>
                <a:lnTo>
                  <a:pt x="0" y="0"/>
                </a:lnTo>
                <a:lnTo>
                  <a:pt x="904" y="9401"/>
                </a:lnTo>
                <a:lnTo>
                  <a:pt x="2013" y="20478"/>
                </a:lnTo>
                <a:lnTo>
                  <a:pt x="2931" y="28021"/>
                </a:lnTo>
                <a:lnTo>
                  <a:pt x="3676" y="35875"/>
                </a:lnTo>
                <a:lnTo>
                  <a:pt x="4872" y="43950"/>
                </a:lnTo>
                <a:lnTo>
                  <a:pt x="10369" y="81949"/>
                </a:lnTo>
                <a:lnTo>
                  <a:pt x="17833" y="122576"/>
                </a:lnTo>
                <a:lnTo>
                  <a:pt x="27533" y="164781"/>
                </a:lnTo>
                <a:lnTo>
                  <a:pt x="39568" y="207702"/>
                </a:lnTo>
                <a:lnTo>
                  <a:pt x="54228" y="250290"/>
                </a:lnTo>
                <a:lnTo>
                  <a:pt x="71409" y="291541"/>
                </a:lnTo>
                <a:lnTo>
                  <a:pt x="88616" y="326372"/>
                </a:lnTo>
                <a:lnTo>
                  <a:pt x="90798" y="330632"/>
                </a:lnTo>
                <a:lnTo>
                  <a:pt x="95544" y="338840"/>
                </a:lnTo>
                <a:lnTo>
                  <a:pt x="97904" y="342878"/>
                </a:lnTo>
                <a:lnTo>
                  <a:pt x="100295" y="346916"/>
                </a:lnTo>
                <a:lnTo>
                  <a:pt x="102442" y="351042"/>
                </a:lnTo>
                <a:lnTo>
                  <a:pt x="105006" y="354903"/>
                </a:lnTo>
                <a:lnTo>
                  <a:pt x="112405" y="366350"/>
                </a:lnTo>
                <a:lnTo>
                  <a:pt x="116017" y="372032"/>
                </a:lnTo>
                <a:lnTo>
                  <a:pt x="119778" y="377526"/>
                </a:lnTo>
                <a:lnTo>
                  <a:pt x="123604" y="382879"/>
                </a:lnTo>
                <a:lnTo>
                  <a:pt x="127411" y="388137"/>
                </a:lnTo>
                <a:lnTo>
                  <a:pt x="129975" y="391553"/>
                </a:lnTo>
                <a:lnTo>
                  <a:pt x="132282" y="395147"/>
                </a:lnTo>
                <a:lnTo>
                  <a:pt x="134965" y="398386"/>
                </a:lnTo>
                <a:lnTo>
                  <a:pt x="142746" y="407926"/>
                </a:lnTo>
                <a:lnTo>
                  <a:pt x="145274" y="411121"/>
                </a:lnTo>
                <a:lnTo>
                  <a:pt x="150215" y="417288"/>
                </a:lnTo>
                <a:lnTo>
                  <a:pt x="186722" y="455181"/>
                </a:lnTo>
                <a:lnTo>
                  <a:pt x="195714" y="462946"/>
                </a:lnTo>
                <a:lnTo>
                  <a:pt x="199684" y="466540"/>
                </a:lnTo>
                <a:lnTo>
                  <a:pt x="203720" y="470001"/>
                </a:lnTo>
                <a:lnTo>
                  <a:pt x="207344" y="473285"/>
                </a:lnTo>
                <a:lnTo>
                  <a:pt x="210791" y="476080"/>
                </a:lnTo>
                <a:lnTo>
                  <a:pt x="227166" y="488548"/>
                </a:lnTo>
                <a:lnTo>
                  <a:pt x="232952" y="493030"/>
                </a:lnTo>
                <a:close/>
              </a:path>
            </a:pathLst>
          </a:custGeom>
          <a:solidFill>
            <a:srgbClr val="F0F0F0">
              <a:alpha val="84704"/>
            </a:srgbClr>
          </a:solidFill>
        </p:spPr>
        <p:txBody>
          <a:bodyPr wrap="square" lIns="0" tIns="0" rIns="0" bIns="0" rtlCol="0"/>
          <a:lstStyle/>
          <a:p>
            <a:endParaRPr/>
          </a:p>
        </p:txBody>
      </p:sp>
      <p:sp>
        <p:nvSpPr>
          <p:cNvPr id="86" name="object 86"/>
          <p:cNvSpPr/>
          <p:nvPr/>
        </p:nvSpPr>
        <p:spPr>
          <a:xfrm>
            <a:off x="5544942" y="4888780"/>
            <a:ext cx="358775" cy="253365"/>
          </a:xfrm>
          <a:custGeom>
            <a:avLst/>
            <a:gdLst/>
            <a:ahLst/>
            <a:cxnLst/>
            <a:rect l="l" t="t" r="r" b="b"/>
            <a:pathLst>
              <a:path w="358775" h="253364">
                <a:moveTo>
                  <a:pt x="358723" y="253123"/>
                </a:moveTo>
                <a:lnTo>
                  <a:pt x="354243" y="247559"/>
                </a:lnTo>
                <a:lnTo>
                  <a:pt x="346835" y="237749"/>
                </a:lnTo>
                <a:lnTo>
                  <a:pt x="343153" y="232828"/>
                </a:lnTo>
                <a:lnTo>
                  <a:pt x="338185" y="227197"/>
                </a:lnTo>
                <a:lnTo>
                  <a:pt x="332951" y="220488"/>
                </a:lnTo>
                <a:lnTo>
                  <a:pt x="330334" y="217089"/>
                </a:lnTo>
                <a:lnTo>
                  <a:pt x="327184" y="213797"/>
                </a:lnTo>
                <a:lnTo>
                  <a:pt x="324079" y="210159"/>
                </a:lnTo>
                <a:lnTo>
                  <a:pt x="320885" y="206604"/>
                </a:lnTo>
                <a:lnTo>
                  <a:pt x="317869" y="202616"/>
                </a:lnTo>
                <a:lnTo>
                  <a:pt x="314169" y="198789"/>
                </a:lnTo>
                <a:lnTo>
                  <a:pt x="310683" y="195010"/>
                </a:lnTo>
                <a:lnTo>
                  <a:pt x="306957" y="191021"/>
                </a:lnTo>
                <a:lnTo>
                  <a:pt x="303142" y="186882"/>
                </a:lnTo>
                <a:lnTo>
                  <a:pt x="299194" y="182857"/>
                </a:lnTo>
                <a:lnTo>
                  <a:pt x="295158" y="178700"/>
                </a:lnTo>
                <a:lnTo>
                  <a:pt x="263575" y="148696"/>
                </a:lnTo>
                <a:lnTo>
                  <a:pt x="232835" y="123027"/>
                </a:lnTo>
                <a:lnTo>
                  <a:pt x="227556" y="118692"/>
                </a:lnTo>
                <a:lnTo>
                  <a:pt x="221878" y="114725"/>
                </a:lnTo>
                <a:lnTo>
                  <a:pt x="216422" y="110532"/>
                </a:lnTo>
                <a:lnTo>
                  <a:pt x="210878" y="106423"/>
                </a:lnTo>
                <a:lnTo>
                  <a:pt x="205155" y="102541"/>
                </a:lnTo>
                <a:lnTo>
                  <a:pt x="199478" y="98521"/>
                </a:lnTo>
                <a:lnTo>
                  <a:pt x="190894" y="92672"/>
                </a:lnTo>
                <a:lnTo>
                  <a:pt x="155980" y="70776"/>
                </a:lnTo>
                <a:lnTo>
                  <a:pt x="112869" y="47154"/>
                </a:lnTo>
                <a:lnTo>
                  <a:pt x="65605" y="24927"/>
                </a:lnTo>
                <a:lnTo>
                  <a:pt x="24175" y="8288"/>
                </a:lnTo>
                <a:lnTo>
                  <a:pt x="0" y="0"/>
                </a:lnTo>
                <a:lnTo>
                  <a:pt x="5056" y="607"/>
                </a:lnTo>
                <a:lnTo>
                  <a:pt x="8339" y="1078"/>
                </a:lnTo>
                <a:lnTo>
                  <a:pt x="13174" y="1663"/>
                </a:lnTo>
                <a:lnTo>
                  <a:pt x="29331" y="4869"/>
                </a:lnTo>
                <a:lnTo>
                  <a:pt x="69109" y="15427"/>
                </a:lnTo>
                <a:lnTo>
                  <a:pt x="110222" y="30292"/>
                </a:lnTo>
                <a:lnTo>
                  <a:pt x="142921" y="45098"/>
                </a:lnTo>
                <a:lnTo>
                  <a:pt x="149087" y="47978"/>
                </a:lnTo>
                <a:lnTo>
                  <a:pt x="155120" y="51235"/>
                </a:lnTo>
                <a:lnTo>
                  <a:pt x="164346" y="56053"/>
                </a:lnTo>
                <a:lnTo>
                  <a:pt x="173439" y="61289"/>
                </a:lnTo>
                <a:lnTo>
                  <a:pt x="209547" y="83923"/>
                </a:lnTo>
                <a:lnTo>
                  <a:pt x="243525" y="109663"/>
                </a:lnTo>
                <a:lnTo>
                  <a:pt x="248937" y="114188"/>
                </a:lnTo>
                <a:lnTo>
                  <a:pt x="254393" y="118537"/>
                </a:lnTo>
                <a:lnTo>
                  <a:pt x="259361" y="123302"/>
                </a:lnTo>
                <a:lnTo>
                  <a:pt x="264418" y="128001"/>
                </a:lnTo>
                <a:lnTo>
                  <a:pt x="269563" y="132491"/>
                </a:lnTo>
                <a:lnTo>
                  <a:pt x="274221" y="137275"/>
                </a:lnTo>
                <a:lnTo>
                  <a:pt x="300658" y="165406"/>
                </a:lnTo>
                <a:lnTo>
                  <a:pt x="304562" y="170118"/>
                </a:lnTo>
                <a:lnTo>
                  <a:pt x="308510" y="174608"/>
                </a:lnTo>
                <a:lnTo>
                  <a:pt x="312103" y="179099"/>
                </a:lnTo>
                <a:lnTo>
                  <a:pt x="318889" y="188164"/>
                </a:lnTo>
                <a:lnTo>
                  <a:pt x="322128" y="192428"/>
                </a:lnTo>
                <a:lnTo>
                  <a:pt x="342931" y="223918"/>
                </a:lnTo>
                <a:lnTo>
                  <a:pt x="346879" y="230316"/>
                </a:lnTo>
                <a:lnTo>
                  <a:pt x="349807" y="235809"/>
                </a:lnTo>
                <a:lnTo>
                  <a:pt x="355573" y="246782"/>
                </a:lnTo>
                <a:lnTo>
                  <a:pt x="358723" y="253123"/>
                </a:lnTo>
                <a:close/>
              </a:path>
            </a:pathLst>
          </a:custGeom>
          <a:solidFill>
            <a:srgbClr val="F0F0F0">
              <a:alpha val="84704"/>
            </a:srgbClr>
          </a:solidFill>
        </p:spPr>
        <p:txBody>
          <a:bodyPr wrap="square" lIns="0" tIns="0" rIns="0" bIns="0" rtlCol="0"/>
          <a:lstStyle/>
          <a:p>
            <a:endParaRPr/>
          </a:p>
        </p:txBody>
      </p:sp>
      <p:sp>
        <p:nvSpPr>
          <p:cNvPr id="87" name="object 87"/>
          <p:cNvSpPr txBox="1"/>
          <p:nvPr/>
        </p:nvSpPr>
        <p:spPr>
          <a:xfrm>
            <a:off x="4643979" y="5303112"/>
            <a:ext cx="1490980" cy="534670"/>
          </a:xfrm>
          <a:prstGeom prst="rect">
            <a:avLst/>
          </a:prstGeom>
        </p:spPr>
        <p:txBody>
          <a:bodyPr vert="horz" wrap="square" lIns="0" tIns="11430" rIns="0" bIns="0" rtlCol="0">
            <a:spAutoFit/>
          </a:bodyPr>
          <a:lstStyle/>
          <a:p>
            <a:pPr marL="391795" marR="5080" indent="-379730">
              <a:lnSpc>
                <a:spcPct val="107700"/>
              </a:lnSpc>
              <a:spcBef>
                <a:spcPts val="90"/>
              </a:spcBef>
            </a:pPr>
            <a:r>
              <a:rPr sz="1550" b="0" spc="70" dirty="0">
                <a:latin typeface="+mj-lt"/>
                <a:cs typeface="HelveticaNeueLT Pro 45 Lt"/>
              </a:rPr>
              <a:t>Communicatio</a:t>
            </a:r>
            <a:r>
              <a:rPr sz="1550" b="0" spc="50" dirty="0">
                <a:latin typeface="+mj-lt"/>
                <a:cs typeface="HelveticaNeueLT Pro 45 Lt"/>
              </a:rPr>
              <a:t>n  </a:t>
            </a:r>
            <a:r>
              <a:rPr sz="1550" b="0" spc="65" dirty="0">
                <a:latin typeface="+mj-lt"/>
                <a:cs typeface="HelveticaNeueLT Pro 45 Lt"/>
              </a:rPr>
              <a:t>network</a:t>
            </a:r>
            <a:endParaRPr sz="1550" dirty="0">
              <a:latin typeface="+mj-lt"/>
              <a:cs typeface="HelveticaNeueLT Pro 45 Lt"/>
            </a:endParaRPr>
          </a:p>
        </p:txBody>
      </p:sp>
      <p:sp>
        <p:nvSpPr>
          <p:cNvPr id="88" name="object 88"/>
          <p:cNvSpPr txBox="1"/>
          <p:nvPr/>
        </p:nvSpPr>
        <p:spPr>
          <a:xfrm>
            <a:off x="4004178" y="7330073"/>
            <a:ext cx="2432349" cy="257315"/>
          </a:xfrm>
          <a:prstGeom prst="rect">
            <a:avLst/>
          </a:prstGeom>
        </p:spPr>
        <p:txBody>
          <a:bodyPr vert="horz" wrap="square" lIns="0" tIns="11430" rIns="0" bIns="0" rtlCol="0">
            <a:spAutoFit/>
          </a:bodyPr>
          <a:lstStyle/>
          <a:p>
            <a:pPr marL="12700" marR="5080" indent="95885" algn="ctr">
              <a:lnSpc>
                <a:spcPct val="107700"/>
              </a:lnSpc>
              <a:spcBef>
                <a:spcPts val="90"/>
              </a:spcBef>
            </a:pPr>
            <a:r>
              <a:rPr sz="1550" b="0" spc="80" dirty="0">
                <a:cs typeface="HelveticaNeueLT Pro 45 Lt"/>
              </a:rPr>
              <a:t>Member  </a:t>
            </a:r>
            <a:r>
              <a:rPr sz="1550" b="0" spc="55" dirty="0">
                <a:cs typeface="HelveticaNeueLT Pro 45 Lt"/>
              </a:rPr>
              <a:t>recognitio</a:t>
            </a:r>
            <a:r>
              <a:rPr sz="1550" b="0" spc="75" dirty="0">
                <a:cs typeface="HelveticaNeueLT Pro 45 Lt"/>
              </a:rPr>
              <a:t>n</a:t>
            </a:r>
            <a:endParaRPr sz="1550" dirty="0">
              <a:cs typeface="HelveticaNeueLT Pro 45 Lt"/>
            </a:endParaRPr>
          </a:p>
        </p:txBody>
      </p:sp>
      <p:sp>
        <p:nvSpPr>
          <p:cNvPr id="89" name="object 89"/>
          <p:cNvSpPr/>
          <p:nvPr/>
        </p:nvSpPr>
        <p:spPr>
          <a:xfrm>
            <a:off x="1339680" y="5335143"/>
            <a:ext cx="1703705" cy="1618615"/>
          </a:xfrm>
          <a:custGeom>
            <a:avLst/>
            <a:gdLst/>
            <a:ahLst/>
            <a:cxnLst/>
            <a:rect l="l" t="t" r="r" b="b"/>
            <a:pathLst>
              <a:path w="1703705" h="1618615">
                <a:moveTo>
                  <a:pt x="882263" y="1618349"/>
                </a:moveTo>
                <a:lnTo>
                  <a:pt x="838018" y="1617274"/>
                </a:lnTo>
                <a:lnTo>
                  <a:pt x="793060" y="1613462"/>
                </a:lnTo>
                <a:lnTo>
                  <a:pt x="747589" y="1607011"/>
                </a:lnTo>
                <a:lnTo>
                  <a:pt x="701807" y="1598018"/>
                </a:lnTo>
                <a:lnTo>
                  <a:pt x="655915" y="1586581"/>
                </a:lnTo>
                <a:lnTo>
                  <a:pt x="610113" y="1572799"/>
                </a:lnTo>
                <a:lnTo>
                  <a:pt x="564602" y="1556770"/>
                </a:lnTo>
                <a:lnTo>
                  <a:pt x="519583" y="1538592"/>
                </a:lnTo>
                <a:lnTo>
                  <a:pt x="475257" y="1518363"/>
                </a:lnTo>
                <a:lnTo>
                  <a:pt x="431824" y="1496181"/>
                </a:lnTo>
                <a:lnTo>
                  <a:pt x="389486" y="1472144"/>
                </a:lnTo>
                <a:lnTo>
                  <a:pt x="348443" y="1446351"/>
                </a:lnTo>
                <a:lnTo>
                  <a:pt x="308895" y="1418898"/>
                </a:lnTo>
                <a:lnTo>
                  <a:pt x="271045" y="1389885"/>
                </a:lnTo>
                <a:lnTo>
                  <a:pt x="235092" y="1359410"/>
                </a:lnTo>
                <a:lnTo>
                  <a:pt x="201238" y="1327570"/>
                </a:lnTo>
                <a:lnTo>
                  <a:pt x="169683" y="1294464"/>
                </a:lnTo>
                <a:lnTo>
                  <a:pt x="140628" y="1260189"/>
                </a:lnTo>
                <a:lnTo>
                  <a:pt x="114274" y="1224844"/>
                </a:lnTo>
                <a:lnTo>
                  <a:pt x="90821" y="1188528"/>
                </a:lnTo>
                <a:lnTo>
                  <a:pt x="70471" y="1151337"/>
                </a:lnTo>
                <a:lnTo>
                  <a:pt x="53425" y="1113371"/>
                </a:lnTo>
                <a:lnTo>
                  <a:pt x="37579" y="1069091"/>
                </a:lnTo>
                <a:lnTo>
                  <a:pt x="24580" y="1024352"/>
                </a:lnTo>
                <a:lnTo>
                  <a:pt x="14375" y="979263"/>
                </a:lnTo>
                <a:lnTo>
                  <a:pt x="6911" y="933934"/>
                </a:lnTo>
                <a:lnTo>
                  <a:pt x="2137" y="888475"/>
                </a:lnTo>
                <a:lnTo>
                  <a:pt x="0" y="842996"/>
                </a:lnTo>
                <a:lnTo>
                  <a:pt x="447" y="797605"/>
                </a:lnTo>
                <a:lnTo>
                  <a:pt x="3426" y="752414"/>
                </a:lnTo>
                <a:lnTo>
                  <a:pt x="8886" y="707532"/>
                </a:lnTo>
                <a:lnTo>
                  <a:pt x="16773" y="663069"/>
                </a:lnTo>
                <a:lnTo>
                  <a:pt x="27036" y="619134"/>
                </a:lnTo>
                <a:lnTo>
                  <a:pt x="39622" y="575837"/>
                </a:lnTo>
                <a:lnTo>
                  <a:pt x="54479" y="533289"/>
                </a:lnTo>
                <a:lnTo>
                  <a:pt x="71554" y="491599"/>
                </a:lnTo>
                <a:lnTo>
                  <a:pt x="90796" y="450876"/>
                </a:lnTo>
                <a:lnTo>
                  <a:pt x="112151" y="411231"/>
                </a:lnTo>
                <a:lnTo>
                  <a:pt x="135568" y="372774"/>
                </a:lnTo>
                <a:lnTo>
                  <a:pt x="160994" y="335614"/>
                </a:lnTo>
                <a:lnTo>
                  <a:pt x="188378" y="299860"/>
                </a:lnTo>
                <a:lnTo>
                  <a:pt x="217665" y="265624"/>
                </a:lnTo>
                <a:lnTo>
                  <a:pt x="248806" y="233014"/>
                </a:lnTo>
                <a:lnTo>
                  <a:pt x="281746" y="202141"/>
                </a:lnTo>
                <a:lnTo>
                  <a:pt x="316434" y="173113"/>
                </a:lnTo>
                <a:lnTo>
                  <a:pt x="352818" y="146042"/>
                </a:lnTo>
                <a:lnTo>
                  <a:pt x="390844" y="121037"/>
                </a:lnTo>
                <a:lnTo>
                  <a:pt x="430462" y="98207"/>
                </a:lnTo>
                <a:lnTo>
                  <a:pt x="471618" y="77663"/>
                </a:lnTo>
                <a:lnTo>
                  <a:pt x="514328" y="59488"/>
                </a:lnTo>
                <a:lnTo>
                  <a:pt x="561406" y="42158"/>
                </a:lnTo>
                <a:lnTo>
                  <a:pt x="608959" y="27824"/>
                </a:lnTo>
                <a:lnTo>
                  <a:pt x="656804" y="16477"/>
                </a:lnTo>
                <a:lnTo>
                  <a:pt x="704826" y="8080"/>
                </a:lnTo>
                <a:lnTo>
                  <a:pt x="752913" y="2600"/>
                </a:lnTo>
                <a:lnTo>
                  <a:pt x="800949" y="0"/>
                </a:lnTo>
                <a:lnTo>
                  <a:pt x="848821" y="245"/>
                </a:lnTo>
                <a:lnTo>
                  <a:pt x="896415" y="3300"/>
                </a:lnTo>
                <a:lnTo>
                  <a:pt x="943616" y="9129"/>
                </a:lnTo>
                <a:lnTo>
                  <a:pt x="990310" y="17698"/>
                </a:lnTo>
                <a:lnTo>
                  <a:pt x="1036384" y="28971"/>
                </a:lnTo>
                <a:lnTo>
                  <a:pt x="1081723" y="42913"/>
                </a:lnTo>
                <a:lnTo>
                  <a:pt x="1126270" y="59513"/>
                </a:lnTo>
                <a:lnTo>
                  <a:pt x="1169740" y="78662"/>
                </a:lnTo>
                <a:lnTo>
                  <a:pt x="1212190" y="100399"/>
                </a:lnTo>
                <a:lnTo>
                  <a:pt x="1253449" y="124663"/>
                </a:lnTo>
                <a:lnTo>
                  <a:pt x="1293402" y="151419"/>
                </a:lnTo>
                <a:lnTo>
                  <a:pt x="1331937" y="180633"/>
                </a:lnTo>
                <a:lnTo>
                  <a:pt x="1368937" y="212269"/>
                </a:lnTo>
                <a:lnTo>
                  <a:pt x="1404291" y="246291"/>
                </a:lnTo>
                <a:lnTo>
                  <a:pt x="1437882" y="282664"/>
                </a:lnTo>
                <a:lnTo>
                  <a:pt x="1465197" y="314544"/>
                </a:lnTo>
                <a:lnTo>
                  <a:pt x="1492801" y="349434"/>
                </a:lnTo>
                <a:lnTo>
                  <a:pt x="1520301" y="387009"/>
                </a:lnTo>
                <a:lnTo>
                  <a:pt x="1547302" y="426942"/>
                </a:lnTo>
                <a:lnTo>
                  <a:pt x="1573411" y="468907"/>
                </a:lnTo>
                <a:lnTo>
                  <a:pt x="1598233" y="512576"/>
                </a:lnTo>
                <a:lnTo>
                  <a:pt x="1621376" y="557624"/>
                </a:lnTo>
                <a:lnTo>
                  <a:pt x="1642445" y="603725"/>
                </a:lnTo>
                <a:lnTo>
                  <a:pt x="1661046" y="650550"/>
                </a:lnTo>
                <a:lnTo>
                  <a:pt x="1676786" y="697775"/>
                </a:lnTo>
                <a:lnTo>
                  <a:pt x="1689271" y="745072"/>
                </a:lnTo>
                <a:lnTo>
                  <a:pt x="1698107" y="792114"/>
                </a:lnTo>
                <a:lnTo>
                  <a:pt x="1702899" y="838577"/>
                </a:lnTo>
                <a:lnTo>
                  <a:pt x="1703255" y="884132"/>
                </a:lnTo>
                <a:lnTo>
                  <a:pt x="1698781" y="928453"/>
                </a:lnTo>
                <a:lnTo>
                  <a:pt x="1689082" y="971215"/>
                </a:lnTo>
                <a:lnTo>
                  <a:pt x="1630170" y="1125582"/>
                </a:lnTo>
                <a:lnTo>
                  <a:pt x="1604508" y="1175723"/>
                </a:lnTo>
                <a:lnTo>
                  <a:pt x="1577976" y="1221206"/>
                </a:lnTo>
                <a:lnTo>
                  <a:pt x="1550429" y="1262443"/>
                </a:lnTo>
                <a:lnTo>
                  <a:pt x="1521715" y="1299854"/>
                </a:lnTo>
                <a:lnTo>
                  <a:pt x="1491684" y="1333860"/>
                </a:lnTo>
                <a:lnTo>
                  <a:pt x="1460185" y="1364882"/>
                </a:lnTo>
                <a:lnTo>
                  <a:pt x="1427067" y="1393341"/>
                </a:lnTo>
                <a:lnTo>
                  <a:pt x="1392180" y="1419657"/>
                </a:lnTo>
                <a:lnTo>
                  <a:pt x="1355372" y="1444252"/>
                </a:lnTo>
                <a:lnTo>
                  <a:pt x="1316494" y="1467545"/>
                </a:lnTo>
                <a:lnTo>
                  <a:pt x="1275395" y="1489958"/>
                </a:lnTo>
                <a:lnTo>
                  <a:pt x="1231923" y="1511912"/>
                </a:lnTo>
                <a:lnTo>
                  <a:pt x="1185929" y="1533826"/>
                </a:lnTo>
                <a:lnTo>
                  <a:pt x="1085768" y="1579222"/>
                </a:lnTo>
                <a:lnTo>
                  <a:pt x="1048100" y="1593308"/>
                </a:lnTo>
                <a:lnTo>
                  <a:pt x="1008714" y="1604165"/>
                </a:lnTo>
                <a:lnTo>
                  <a:pt x="967812" y="1611892"/>
                </a:lnTo>
                <a:lnTo>
                  <a:pt x="925595" y="1616587"/>
                </a:lnTo>
                <a:lnTo>
                  <a:pt x="882263" y="1618349"/>
                </a:lnTo>
                <a:close/>
              </a:path>
            </a:pathLst>
          </a:custGeom>
          <a:solidFill>
            <a:schemeClr val="accent5">
              <a:lumMod val="40000"/>
              <a:lumOff val="60000"/>
              <a:alpha val="84704"/>
            </a:schemeClr>
          </a:solidFill>
        </p:spPr>
        <p:txBody>
          <a:bodyPr wrap="square" lIns="0" tIns="0" rIns="0" bIns="0" rtlCol="0"/>
          <a:lstStyle/>
          <a:p>
            <a:endParaRPr/>
          </a:p>
        </p:txBody>
      </p:sp>
      <p:sp>
        <p:nvSpPr>
          <p:cNvPr id="90" name="object 90"/>
          <p:cNvSpPr/>
          <p:nvPr/>
        </p:nvSpPr>
        <p:spPr>
          <a:xfrm>
            <a:off x="2737463" y="6164516"/>
            <a:ext cx="683895" cy="426784"/>
          </a:xfrm>
          <a:custGeom>
            <a:avLst/>
            <a:gdLst/>
            <a:ahLst/>
            <a:cxnLst/>
            <a:rect l="l" t="t" r="r" b="b"/>
            <a:pathLst>
              <a:path w="683895" h="387984">
                <a:moveTo>
                  <a:pt x="0" y="387936"/>
                </a:moveTo>
                <a:lnTo>
                  <a:pt x="0" y="0"/>
                </a:lnTo>
                <a:lnTo>
                  <a:pt x="683512" y="227889"/>
                </a:lnTo>
                <a:lnTo>
                  <a:pt x="0" y="387936"/>
                </a:lnTo>
                <a:close/>
              </a:path>
            </a:pathLst>
          </a:custGeom>
          <a:solidFill>
            <a:schemeClr val="accent5">
              <a:lumMod val="40000"/>
              <a:lumOff val="60000"/>
              <a:alpha val="84704"/>
            </a:schemeClr>
          </a:solidFill>
        </p:spPr>
        <p:txBody>
          <a:bodyPr wrap="square" lIns="0" tIns="0" rIns="0" bIns="0" rtlCol="0"/>
          <a:lstStyle/>
          <a:p>
            <a:endParaRPr/>
          </a:p>
        </p:txBody>
      </p:sp>
      <p:sp>
        <p:nvSpPr>
          <p:cNvPr id="92" name="object 92"/>
          <p:cNvSpPr/>
          <p:nvPr/>
        </p:nvSpPr>
        <p:spPr>
          <a:xfrm>
            <a:off x="2945902" y="6533529"/>
            <a:ext cx="363855" cy="92710"/>
          </a:xfrm>
          <a:custGeom>
            <a:avLst/>
            <a:gdLst/>
            <a:ahLst/>
            <a:cxnLst/>
            <a:rect l="l" t="t" r="r" b="b"/>
            <a:pathLst>
              <a:path w="363854" h="92709">
                <a:moveTo>
                  <a:pt x="0" y="92158"/>
                </a:moveTo>
                <a:lnTo>
                  <a:pt x="5500" y="89984"/>
                </a:lnTo>
                <a:lnTo>
                  <a:pt x="43547" y="76745"/>
                </a:lnTo>
                <a:lnTo>
                  <a:pt x="105271" y="57668"/>
                </a:lnTo>
                <a:lnTo>
                  <a:pt x="179605" y="37493"/>
                </a:lnTo>
                <a:lnTo>
                  <a:pt x="221953" y="27155"/>
                </a:lnTo>
                <a:lnTo>
                  <a:pt x="292008" y="12035"/>
                </a:lnTo>
                <a:lnTo>
                  <a:pt x="357703" y="709"/>
                </a:lnTo>
                <a:lnTo>
                  <a:pt x="363558" y="0"/>
                </a:lnTo>
                <a:lnTo>
                  <a:pt x="357933" y="2262"/>
                </a:lnTo>
                <a:lnTo>
                  <a:pt x="320036" y="15457"/>
                </a:lnTo>
                <a:lnTo>
                  <a:pt x="258312" y="34534"/>
                </a:lnTo>
                <a:lnTo>
                  <a:pt x="183952" y="54665"/>
                </a:lnTo>
                <a:lnTo>
                  <a:pt x="141605" y="64996"/>
                </a:lnTo>
                <a:lnTo>
                  <a:pt x="78649" y="78713"/>
                </a:lnTo>
                <a:lnTo>
                  <a:pt x="34399" y="86945"/>
                </a:lnTo>
                <a:lnTo>
                  <a:pt x="0" y="92158"/>
                </a:lnTo>
                <a:close/>
              </a:path>
            </a:pathLst>
          </a:custGeom>
          <a:solidFill>
            <a:srgbClr val="F0F0F0">
              <a:alpha val="84704"/>
            </a:srgbClr>
          </a:solidFill>
        </p:spPr>
        <p:txBody>
          <a:bodyPr wrap="square" lIns="0" tIns="0" rIns="0" bIns="0" rtlCol="0"/>
          <a:lstStyle/>
          <a:p>
            <a:endParaRPr/>
          </a:p>
        </p:txBody>
      </p:sp>
      <p:sp>
        <p:nvSpPr>
          <p:cNvPr id="93" name="object 93"/>
          <p:cNvSpPr/>
          <p:nvPr/>
        </p:nvSpPr>
        <p:spPr>
          <a:xfrm>
            <a:off x="1287820" y="6224774"/>
            <a:ext cx="233045" cy="493395"/>
          </a:xfrm>
          <a:custGeom>
            <a:avLst/>
            <a:gdLst/>
            <a:ahLst/>
            <a:cxnLst/>
            <a:rect l="l" t="t" r="r" b="b"/>
            <a:pathLst>
              <a:path w="233044" h="493395">
                <a:moveTo>
                  <a:pt x="232952" y="493027"/>
                </a:moveTo>
                <a:lnTo>
                  <a:pt x="196515" y="470598"/>
                </a:lnTo>
                <a:lnTo>
                  <a:pt x="166934" y="447813"/>
                </a:lnTo>
                <a:lnTo>
                  <a:pt x="164161" y="445595"/>
                </a:lnTo>
                <a:lnTo>
                  <a:pt x="161442" y="443243"/>
                </a:lnTo>
                <a:lnTo>
                  <a:pt x="158843" y="440669"/>
                </a:lnTo>
                <a:lnTo>
                  <a:pt x="142102" y="424696"/>
                </a:lnTo>
                <a:lnTo>
                  <a:pt x="112739" y="391036"/>
                </a:lnTo>
                <a:lnTo>
                  <a:pt x="100344" y="374601"/>
                </a:lnTo>
                <a:lnTo>
                  <a:pt x="96267" y="368910"/>
                </a:lnTo>
                <a:lnTo>
                  <a:pt x="69626" y="325615"/>
                </a:lnTo>
                <a:lnTo>
                  <a:pt x="67248" y="321267"/>
                </a:lnTo>
                <a:lnTo>
                  <a:pt x="64702" y="316918"/>
                </a:lnTo>
                <a:lnTo>
                  <a:pt x="43485" y="270828"/>
                </a:lnTo>
                <a:lnTo>
                  <a:pt x="27504" y="227477"/>
                </a:lnTo>
                <a:lnTo>
                  <a:pt x="14748" y="183406"/>
                </a:lnTo>
                <a:lnTo>
                  <a:pt x="5116" y="139706"/>
                </a:lnTo>
                <a:lnTo>
                  <a:pt x="3826" y="132532"/>
                </a:lnTo>
                <a:lnTo>
                  <a:pt x="2515" y="125413"/>
                </a:lnTo>
                <a:lnTo>
                  <a:pt x="255" y="111309"/>
                </a:lnTo>
                <a:lnTo>
                  <a:pt x="0" y="109496"/>
                </a:lnTo>
                <a:lnTo>
                  <a:pt x="0" y="0"/>
                </a:lnTo>
                <a:lnTo>
                  <a:pt x="904" y="9399"/>
                </a:lnTo>
                <a:lnTo>
                  <a:pt x="2012" y="20475"/>
                </a:lnTo>
                <a:lnTo>
                  <a:pt x="2931" y="28019"/>
                </a:lnTo>
                <a:lnTo>
                  <a:pt x="3676" y="35872"/>
                </a:lnTo>
                <a:lnTo>
                  <a:pt x="4872" y="43948"/>
                </a:lnTo>
                <a:lnTo>
                  <a:pt x="10369" y="81947"/>
                </a:lnTo>
                <a:lnTo>
                  <a:pt x="17832" y="122573"/>
                </a:lnTo>
                <a:lnTo>
                  <a:pt x="27533" y="164779"/>
                </a:lnTo>
                <a:lnTo>
                  <a:pt x="39568" y="207699"/>
                </a:lnTo>
                <a:lnTo>
                  <a:pt x="54227" y="250288"/>
                </a:lnTo>
                <a:lnTo>
                  <a:pt x="71409" y="291538"/>
                </a:lnTo>
                <a:lnTo>
                  <a:pt x="88615" y="326370"/>
                </a:lnTo>
                <a:lnTo>
                  <a:pt x="90798" y="330629"/>
                </a:lnTo>
                <a:lnTo>
                  <a:pt x="95544" y="338838"/>
                </a:lnTo>
                <a:lnTo>
                  <a:pt x="97904" y="342876"/>
                </a:lnTo>
                <a:lnTo>
                  <a:pt x="100295" y="346913"/>
                </a:lnTo>
                <a:lnTo>
                  <a:pt x="102442" y="351040"/>
                </a:lnTo>
                <a:lnTo>
                  <a:pt x="105006" y="354900"/>
                </a:lnTo>
                <a:lnTo>
                  <a:pt x="112404" y="366348"/>
                </a:lnTo>
                <a:lnTo>
                  <a:pt x="116017" y="372029"/>
                </a:lnTo>
                <a:lnTo>
                  <a:pt x="119778" y="377524"/>
                </a:lnTo>
                <a:lnTo>
                  <a:pt x="123604" y="382877"/>
                </a:lnTo>
                <a:lnTo>
                  <a:pt x="127411" y="388134"/>
                </a:lnTo>
                <a:lnTo>
                  <a:pt x="129975" y="391551"/>
                </a:lnTo>
                <a:lnTo>
                  <a:pt x="132281" y="395145"/>
                </a:lnTo>
                <a:lnTo>
                  <a:pt x="134965" y="398384"/>
                </a:lnTo>
                <a:lnTo>
                  <a:pt x="142745" y="407924"/>
                </a:lnTo>
                <a:lnTo>
                  <a:pt x="145274" y="411118"/>
                </a:lnTo>
                <a:lnTo>
                  <a:pt x="150215" y="417286"/>
                </a:lnTo>
                <a:lnTo>
                  <a:pt x="186722" y="455179"/>
                </a:lnTo>
                <a:lnTo>
                  <a:pt x="195713" y="462944"/>
                </a:lnTo>
                <a:lnTo>
                  <a:pt x="199683" y="466538"/>
                </a:lnTo>
                <a:lnTo>
                  <a:pt x="203720" y="469999"/>
                </a:lnTo>
                <a:lnTo>
                  <a:pt x="207344" y="473282"/>
                </a:lnTo>
                <a:lnTo>
                  <a:pt x="210791" y="476077"/>
                </a:lnTo>
                <a:lnTo>
                  <a:pt x="227166" y="488546"/>
                </a:lnTo>
                <a:lnTo>
                  <a:pt x="232952" y="493027"/>
                </a:lnTo>
                <a:close/>
              </a:path>
            </a:pathLst>
          </a:custGeom>
          <a:solidFill>
            <a:srgbClr val="F0F0F0">
              <a:alpha val="84704"/>
            </a:srgbClr>
          </a:solidFill>
        </p:spPr>
        <p:txBody>
          <a:bodyPr wrap="square" lIns="0" tIns="0" rIns="0" bIns="0" rtlCol="0"/>
          <a:lstStyle/>
          <a:p>
            <a:endParaRPr/>
          </a:p>
        </p:txBody>
      </p:sp>
      <p:sp>
        <p:nvSpPr>
          <p:cNvPr id="94" name="object 94"/>
          <p:cNvSpPr/>
          <p:nvPr/>
        </p:nvSpPr>
        <p:spPr>
          <a:xfrm>
            <a:off x="2378785" y="5445000"/>
            <a:ext cx="358775" cy="253365"/>
          </a:xfrm>
          <a:custGeom>
            <a:avLst/>
            <a:gdLst/>
            <a:ahLst/>
            <a:cxnLst/>
            <a:rect l="l" t="t" r="r" b="b"/>
            <a:pathLst>
              <a:path w="358775" h="253364">
                <a:moveTo>
                  <a:pt x="358723" y="253123"/>
                </a:moveTo>
                <a:lnTo>
                  <a:pt x="354243" y="247559"/>
                </a:lnTo>
                <a:lnTo>
                  <a:pt x="346835" y="237749"/>
                </a:lnTo>
                <a:lnTo>
                  <a:pt x="343153" y="232828"/>
                </a:lnTo>
                <a:lnTo>
                  <a:pt x="338185" y="227197"/>
                </a:lnTo>
                <a:lnTo>
                  <a:pt x="332951" y="220488"/>
                </a:lnTo>
                <a:lnTo>
                  <a:pt x="330334" y="217089"/>
                </a:lnTo>
                <a:lnTo>
                  <a:pt x="327184" y="213797"/>
                </a:lnTo>
                <a:lnTo>
                  <a:pt x="324079" y="210159"/>
                </a:lnTo>
                <a:lnTo>
                  <a:pt x="320885" y="206604"/>
                </a:lnTo>
                <a:lnTo>
                  <a:pt x="317869" y="202616"/>
                </a:lnTo>
                <a:lnTo>
                  <a:pt x="314169" y="198789"/>
                </a:lnTo>
                <a:lnTo>
                  <a:pt x="310683" y="195010"/>
                </a:lnTo>
                <a:lnTo>
                  <a:pt x="306957" y="191021"/>
                </a:lnTo>
                <a:lnTo>
                  <a:pt x="303142" y="186882"/>
                </a:lnTo>
                <a:lnTo>
                  <a:pt x="299194" y="182857"/>
                </a:lnTo>
                <a:lnTo>
                  <a:pt x="295158" y="178700"/>
                </a:lnTo>
                <a:lnTo>
                  <a:pt x="263575" y="148696"/>
                </a:lnTo>
                <a:lnTo>
                  <a:pt x="232835" y="123027"/>
                </a:lnTo>
                <a:lnTo>
                  <a:pt x="227556" y="118692"/>
                </a:lnTo>
                <a:lnTo>
                  <a:pt x="221878" y="114725"/>
                </a:lnTo>
                <a:lnTo>
                  <a:pt x="216422" y="110532"/>
                </a:lnTo>
                <a:lnTo>
                  <a:pt x="210878" y="106423"/>
                </a:lnTo>
                <a:lnTo>
                  <a:pt x="205155" y="102541"/>
                </a:lnTo>
                <a:lnTo>
                  <a:pt x="199478" y="98521"/>
                </a:lnTo>
                <a:lnTo>
                  <a:pt x="190894" y="92672"/>
                </a:lnTo>
                <a:lnTo>
                  <a:pt x="155980" y="70776"/>
                </a:lnTo>
                <a:lnTo>
                  <a:pt x="112869" y="47154"/>
                </a:lnTo>
                <a:lnTo>
                  <a:pt x="65605" y="24927"/>
                </a:lnTo>
                <a:lnTo>
                  <a:pt x="24175" y="8288"/>
                </a:lnTo>
                <a:lnTo>
                  <a:pt x="0" y="0"/>
                </a:lnTo>
                <a:lnTo>
                  <a:pt x="5056" y="607"/>
                </a:lnTo>
                <a:lnTo>
                  <a:pt x="8339" y="1078"/>
                </a:lnTo>
                <a:lnTo>
                  <a:pt x="13174" y="1663"/>
                </a:lnTo>
                <a:lnTo>
                  <a:pt x="29331" y="4869"/>
                </a:lnTo>
                <a:lnTo>
                  <a:pt x="69109" y="15427"/>
                </a:lnTo>
                <a:lnTo>
                  <a:pt x="110222" y="30292"/>
                </a:lnTo>
                <a:lnTo>
                  <a:pt x="142921" y="45098"/>
                </a:lnTo>
                <a:lnTo>
                  <a:pt x="149087" y="47978"/>
                </a:lnTo>
                <a:lnTo>
                  <a:pt x="155120" y="51235"/>
                </a:lnTo>
                <a:lnTo>
                  <a:pt x="164346" y="56053"/>
                </a:lnTo>
                <a:lnTo>
                  <a:pt x="173439" y="61289"/>
                </a:lnTo>
                <a:lnTo>
                  <a:pt x="209547" y="83923"/>
                </a:lnTo>
                <a:lnTo>
                  <a:pt x="243525" y="109663"/>
                </a:lnTo>
                <a:lnTo>
                  <a:pt x="248937" y="114188"/>
                </a:lnTo>
                <a:lnTo>
                  <a:pt x="254393" y="118537"/>
                </a:lnTo>
                <a:lnTo>
                  <a:pt x="259361" y="123302"/>
                </a:lnTo>
                <a:lnTo>
                  <a:pt x="264418" y="128001"/>
                </a:lnTo>
                <a:lnTo>
                  <a:pt x="269563" y="132491"/>
                </a:lnTo>
                <a:lnTo>
                  <a:pt x="274221" y="137275"/>
                </a:lnTo>
                <a:lnTo>
                  <a:pt x="300658" y="165406"/>
                </a:lnTo>
                <a:lnTo>
                  <a:pt x="304562" y="170118"/>
                </a:lnTo>
                <a:lnTo>
                  <a:pt x="308510" y="174608"/>
                </a:lnTo>
                <a:lnTo>
                  <a:pt x="312103" y="179099"/>
                </a:lnTo>
                <a:lnTo>
                  <a:pt x="318889" y="188164"/>
                </a:lnTo>
                <a:lnTo>
                  <a:pt x="322128" y="192428"/>
                </a:lnTo>
                <a:lnTo>
                  <a:pt x="342931" y="223918"/>
                </a:lnTo>
                <a:lnTo>
                  <a:pt x="346879" y="230316"/>
                </a:lnTo>
                <a:lnTo>
                  <a:pt x="349807" y="235809"/>
                </a:lnTo>
                <a:lnTo>
                  <a:pt x="355573" y="246782"/>
                </a:lnTo>
                <a:lnTo>
                  <a:pt x="358723" y="253123"/>
                </a:lnTo>
                <a:close/>
              </a:path>
            </a:pathLst>
          </a:custGeom>
          <a:solidFill>
            <a:srgbClr val="F0F0F0">
              <a:alpha val="84704"/>
            </a:srgbClr>
          </a:solidFill>
        </p:spPr>
        <p:txBody>
          <a:bodyPr wrap="square" lIns="0" tIns="0" rIns="0" bIns="0" rtlCol="0"/>
          <a:lstStyle/>
          <a:p>
            <a:endParaRPr/>
          </a:p>
        </p:txBody>
      </p:sp>
      <p:sp>
        <p:nvSpPr>
          <p:cNvPr id="95" name="object 95"/>
          <p:cNvSpPr txBox="1"/>
          <p:nvPr/>
        </p:nvSpPr>
        <p:spPr>
          <a:xfrm>
            <a:off x="1774915" y="5856368"/>
            <a:ext cx="826135" cy="534670"/>
          </a:xfrm>
          <a:prstGeom prst="rect">
            <a:avLst/>
          </a:prstGeom>
        </p:spPr>
        <p:txBody>
          <a:bodyPr vert="horz" wrap="square" lIns="0" tIns="11430" rIns="0" bIns="0" rtlCol="0">
            <a:spAutoFit/>
          </a:bodyPr>
          <a:lstStyle/>
          <a:p>
            <a:pPr marL="38100" marR="5080" indent="-26034">
              <a:lnSpc>
                <a:spcPct val="107700"/>
              </a:lnSpc>
              <a:spcBef>
                <a:spcPts val="90"/>
              </a:spcBef>
            </a:pPr>
            <a:r>
              <a:rPr sz="1550" b="0" spc="70" dirty="0">
                <a:cs typeface="HelveticaNeueLT Pro 45 Lt"/>
              </a:rPr>
              <a:t>Working  </a:t>
            </a:r>
            <a:r>
              <a:rPr sz="1550" b="0" spc="60" dirty="0">
                <a:cs typeface="HelveticaNeueLT Pro 45 Lt"/>
              </a:rPr>
              <a:t>togethe</a:t>
            </a:r>
            <a:r>
              <a:rPr sz="1550" b="0" spc="45" dirty="0">
                <a:cs typeface="HelveticaNeueLT Pro 45 Lt"/>
              </a:rPr>
              <a:t>r</a:t>
            </a:r>
            <a:endParaRPr sz="1550" dirty="0">
              <a:cs typeface="HelveticaNeueLT Pro 45 Lt"/>
            </a:endParaRPr>
          </a:p>
        </p:txBody>
      </p:sp>
      <p:sp>
        <p:nvSpPr>
          <p:cNvPr id="97" name="object 97"/>
          <p:cNvSpPr/>
          <p:nvPr/>
        </p:nvSpPr>
        <p:spPr>
          <a:xfrm>
            <a:off x="15681692" y="5427963"/>
            <a:ext cx="393065" cy="27940"/>
          </a:xfrm>
          <a:custGeom>
            <a:avLst/>
            <a:gdLst/>
            <a:ahLst/>
            <a:cxnLst/>
            <a:rect l="l" t="t" r="r" b="b"/>
            <a:pathLst>
              <a:path w="393065" h="27939">
                <a:moveTo>
                  <a:pt x="158929" y="27443"/>
                </a:moveTo>
                <a:lnTo>
                  <a:pt x="114311" y="25755"/>
                </a:lnTo>
                <a:lnTo>
                  <a:pt x="73853" y="21298"/>
                </a:lnTo>
                <a:lnTo>
                  <a:pt x="54806" y="17833"/>
                </a:lnTo>
                <a:lnTo>
                  <a:pt x="50423" y="17094"/>
                </a:lnTo>
                <a:lnTo>
                  <a:pt x="15685" y="6884"/>
                </a:lnTo>
                <a:lnTo>
                  <a:pt x="10518" y="5128"/>
                </a:lnTo>
                <a:lnTo>
                  <a:pt x="6689" y="3095"/>
                </a:lnTo>
                <a:lnTo>
                  <a:pt x="4013" y="1940"/>
                </a:lnTo>
                <a:lnTo>
                  <a:pt x="1384" y="692"/>
                </a:lnTo>
                <a:lnTo>
                  <a:pt x="0" y="0"/>
                </a:lnTo>
                <a:lnTo>
                  <a:pt x="7196" y="1524"/>
                </a:lnTo>
                <a:lnTo>
                  <a:pt x="11348" y="2494"/>
                </a:lnTo>
                <a:lnTo>
                  <a:pt x="16654" y="3326"/>
                </a:lnTo>
                <a:lnTo>
                  <a:pt x="21913" y="4389"/>
                </a:lnTo>
                <a:lnTo>
                  <a:pt x="28464" y="5082"/>
                </a:lnTo>
                <a:lnTo>
                  <a:pt x="35845" y="6144"/>
                </a:lnTo>
                <a:lnTo>
                  <a:pt x="90375" y="9609"/>
                </a:lnTo>
                <a:lnTo>
                  <a:pt x="347611" y="10025"/>
                </a:lnTo>
                <a:lnTo>
                  <a:pt x="344877" y="10557"/>
                </a:lnTo>
                <a:lnTo>
                  <a:pt x="285807" y="19664"/>
                </a:lnTo>
                <a:lnTo>
                  <a:pt x="242154" y="24195"/>
                </a:lnTo>
                <a:lnTo>
                  <a:pt x="196066" y="26935"/>
                </a:lnTo>
                <a:lnTo>
                  <a:pt x="177446" y="27328"/>
                </a:lnTo>
                <a:lnTo>
                  <a:pt x="158929" y="27443"/>
                </a:lnTo>
                <a:close/>
              </a:path>
              <a:path w="393065" h="27939">
                <a:moveTo>
                  <a:pt x="347611" y="10025"/>
                </a:moveTo>
                <a:lnTo>
                  <a:pt x="123406" y="10025"/>
                </a:lnTo>
                <a:lnTo>
                  <a:pt x="140891" y="9887"/>
                </a:lnTo>
                <a:lnTo>
                  <a:pt x="146796" y="9702"/>
                </a:lnTo>
                <a:lnTo>
                  <a:pt x="158837" y="9609"/>
                </a:lnTo>
                <a:lnTo>
                  <a:pt x="167907" y="9409"/>
                </a:lnTo>
                <a:lnTo>
                  <a:pt x="195420" y="8454"/>
                </a:lnTo>
                <a:lnTo>
                  <a:pt x="213799" y="7883"/>
                </a:lnTo>
                <a:lnTo>
                  <a:pt x="330591" y="2356"/>
                </a:lnTo>
                <a:lnTo>
                  <a:pt x="392456" y="0"/>
                </a:lnTo>
                <a:lnTo>
                  <a:pt x="386459" y="1709"/>
                </a:lnTo>
                <a:lnTo>
                  <a:pt x="367075" y="6081"/>
                </a:lnTo>
                <a:lnTo>
                  <a:pt x="356643" y="8270"/>
                </a:lnTo>
                <a:lnTo>
                  <a:pt x="347611" y="10025"/>
                </a:lnTo>
                <a:close/>
              </a:path>
            </a:pathLst>
          </a:custGeom>
          <a:solidFill>
            <a:srgbClr val="F0F0F0">
              <a:alpha val="81959"/>
            </a:srgbClr>
          </a:solidFill>
        </p:spPr>
        <p:txBody>
          <a:bodyPr wrap="square" lIns="0" tIns="0" rIns="0" bIns="0" rtlCol="0"/>
          <a:lstStyle/>
          <a:p>
            <a:endParaRPr/>
          </a:p>
        </p:txBody>
      </p:sp>
      <p:sp>
        <p:nvSpPr>
          <p:cNvPr id="98" name="object 98"/>
          <p:cNvSpPr/>
          <p:nvPr/>
        </p:nvSpPr>
        <p:spPr>
          <a:xfrm>
            <a:off x="17086039" y="4400388"/>
            <a:ext cx="375285" cy="284480"/>
          </a:xfrm>
          <a:custGeom>
            <a:avLst/>
            <a:gdLst/>
            <a:ahLst/>
            <a:cxnLst/>
            <a:rect l="l" t="t" r="r" b="b"/>
            <a:pathLst>
              <a:path w="375284" h="284479">
                <a:moveTo>
                  <a:pt x="374879" y="284139"/>
                </a:moveTo>
                <a:lnTo>
                  <a:pt x="371788" y="276863"/>
                </a:lnTo>
                <a:lnTo>
                  <a:pt x="366806" y="264213"/>
                </a:lnTo>
                <a:lnTo>
                  <a:pt x="364268" y="257897"/>
                </a:lnTo>
                <a:lnTo>
                  <a:pt x="360439" y="250532"/>
                </a:lnTo>
                <a:lnTo>
                  <a:pt x="356610" y="241943"/>
                </a:lnTo>
                <a:lnTo>
                  <a:pt x="354580" y="237684"/>
                </a:lnTo>
                <a:lnTo>
                  <a:pt x="352043" y="233350"/>
                </a:lnTo>
                <a:lnTo>
                  <a:pt x="349552" y="228698"/>
                </a:lnTo>
                <a:lnTo>
                  <a:pt x="348352" y="226369"/>
                </a:lnTo>
                <a:lnTo>
                  <a:pt x="345769" y="221550"/>
                </a:lnTo>
                <a:lnTo>
                  <a:pt x="344523" y="219097"/>
                </a:lnTo>
                <a:lnTo>
                  <a:pt x="342862" y="216750"/>
                </a:lnTo>
                <a:lnTo>
                  <a:pt x="341432" y="214278"/>
                </a:lnTo>
                <a:lnTo>
                  <a:pt x="338217" y="209261"/>
                </a:lnTo>
                <a:lnTo>
                  <a:pt x="335435" y="204151"/>
                </a:lnTo>
                <a:lnTo>
                  <a:pt x="331836" y="199082"/>
                </a:lnTo>
                <a:lnTo>
                  <a:pt x="328284" y="194010"/>
                </a:lnTo>
                <a:lnTo>
                  <a:pt x="320903" y="183360"/>
                </a:lnTo>
                <a:lnTo>
                  <a:pt x="312599" y="172928"/>
                </a:lnTo>
                <a:lnTo>
                  <a:pt x="308355" y="167513"/>
                </a:lnTo>
                <a:lnTo>
                  <a:pt x="303695" y="162426"/>
                </a:lnTo>
                <a:lnTo>
                  <a:pt x="299220" y="157012"/>
                </a:lnTo>
                <a:lnTo>
                  <a:pt x="294422" y="151708"/>
                </a:lnTo>
                <a:lnTo>
                  <a:pt x="289394" y="146653"/>
                </a:lnTo>
                <a:lnTo>
                  <a:pt x="284458" y="141331"/>
                </a:lnTo>
                <a:lnTo>
                  <a:pt x="279106" y="136276"/>
                </a:lnTo>
                <a:lnTo>
                  <a:pt x="273662" y="131296"/>
                </a:lnTo>
                <a:lnTo>
                  <a:pt x="270894" y="128806"/>
                </a:lnTo>
                <a:lnTo>
                  <a:pt x="268219" y="126241"/>
                </a:lnTo>
                <a:lnTo>
                  <a:pt x="265497" y="123696"/>
                </a:lnTo>
                <a:lnTo>
                  <a:pt x="262544" y="121330"/>
                </a:lnTo>
                <a:lnTo>
                  <a:pt x="256824" y="116511"/>
                </a:lnTo>
                <a:lnTo>
                  <a:pt x="251149" y="111512"/>
                </a:lnTo>
                <a:lnTo>
                  <a:pt x="245014" y="107059"/>
                </a:lnTo>
                <a:lnTo>
                  <a:pt x="235925" y="100161"/>
                </a:lnTo>
                <a:lnTo>
                  <a:pt x="197670" y="75146"/>
                </a:lnTo>
                <a:lnTo>
                  <a:pt x="158232" y="53947"/>
                </a:lnTo>
                <a:lnTo>
                  <a:pt x="119475" y="36794"/>
                </a:lnTo>
                <a:lnTo>
                  <a:pt x="83333" y="23283"/>
                </a:lnTo>
                <a:lnTo>
                  <a:pt x="35522" y="8572"/>
                </a:lnTo>
                <a:lnTo>
                  <a:pt x="14254" y="3248"/>
                </a:lnTo>
                <a:lnTo>
                  <a:pt x="9088" y="1894"/>
                </a:lnTo>
                <a:lnTo>
                  <a:pt x="1891" y="414"/>
                </a:lnTo>
                <a:lnTo>
                  <a:pt x="0" y="0"/>
                </a:lnTo>
                <a:lnTo>
                  <a:pt x="5628" y="162"/>
                </a:lnTo>
                <a:lnTo>
                  <a:pt x="53399" y="5446"/>
                </a:lnTo>
                <a:lnTo>
                  <a:pt x="95645" y="14605"/>
                </a:lnTo>
                <a:lnTo>
                  <a:pt x="134455" y="26626"/>
                </a:lnTo>
                <a:lnTo>
                  <a:pt x="175583" y="43513"/>
                </a:lnTo>
                <a:lnTo>
                  <a:pt x="182641" y="46544"/>
                </a:lnTo>
                <a:lnTo>
                  <a:pt x="189423" y="50263"/>
                </a:lnTo>
                <a:lnTo>
                  <a:pt x="196389" y="53816"/>
                </a:lnTo>
                <a:lnTo>
                  <a:pt x="206663" y="59574"/>
                </a:lnTo>
                <a:lnTo>
                  <a:pt x="246720" y="85363"/>
                </a:lnTo>
                <a:lnTo>
                  <a:pt x="256132" y="92709"/>
                </a:lnTo>
                <a:lnTo>
                  <a:pt x="262498" y="97472"/>
                </a:lnTo>
                <a:lnTo>
                  <a:pt x="268357" y="102780"/>
                </a:lnTo>
                <a:lnTo>
                  <a:pt x="274308" y="107904"/>
                </a:lnTo>
                <a:lnTo>
                  <a:pt x="280352" y="112940"/>
                </a:lnTo>
                <a:lnTo>
                  <a:pt x="285703" y="118678"/>
                </a:lnTo>
                <a:lnTo>
                  <a:pt x="291193" y="124038"/>
                </a:lnTo>
                <a:lnTo>
                  <a:pt x="296591" y="129582"/>
                </a:lnTo>
                <a:lnTo>
                  <a:pt x="301527" y="135371"/>
                </a:lnTo>
                <a:lnTo>
                  <a:pt x="306555" y="140878"/>
                </a:lnTo>
                <a:lnTo>
                  <a:pt x="332206" y="175529"/>
                </a:lnTo>
                <a:lnTo>
                  <a:pt x="348167" y="204151"/>
                </a:lnTo>
                <a:lnTo>
                  <a:pt x="350826" y="209404"/>
                </a:lnTo>
                <a:lnTo>
                  <a:pt x="353519" y="214546"/>
                </a:lnTo>
                <a:lnTo>
                  <a:pt x="355687" y="219818"/>
                </a:lnTo>
                <a:lnTo>
                  <a:pt x="359563" y="229940"/>
                </a:lnTo>
                <a:lnTo>
                  <a:pt x="361592" y="234634"/>
                </a:lnTo>
                <a:lnTo>
                  <a:pt x="363161" y="239199"/>
                </a:lnTo>
                <a:lnTo>
                  <a:pt x="366021" y="248402"/>
                </a:lnTo>
                <a:lnTo>
                  <a:pt x="368651" y="256326"/>
                </a:lnTo>
                <a:lnTo>
                  <a:pt x="370266" y="263021"/>
                </a:lnTo>
                <a:lnTo>
                  <a:pt x="373434" y="276863"/>
                </a:lnTo>
                <a:lnTo>
                  <a:pt x="374879" y="284139"/>
                </a:lnTo>
                <a:close/>
              </a:path>
            </a:pathLst>
          </a:custGeom>
          <a:solidFill>
            <a:srgbClr val="F0F0F0">
              <a:alpha val="81959"/>
            </a:srgbClr>
          </a:solidFill>
        </p:spPr>
        <p:txBody>
          <a:bodyPr wrap="square" lIns="0" tIns="0" rIns="0" bIns="0" rtlCol="0"/>
          <a:lstStyle/>
          <a:p>
            <a:endParaRPr/>
          </a:p>
        </p:txBody>
      </p:sp>
      <p:sp>
        <p:nvSpPr>
          <p:cNvPr id="99" name="object 99"/>
          <p:cNvSpPr/>
          <p:nvPr/>
        </p:nvSpPr>
        <p:spPr>
          <a:xfrm>
            <a:off x="15379053" y="4457167"/>
            <a:ext cx="440055" cy="151765"/>
          </a:xfrm>
          <a:custGeom>
            <a:avLst/>
            <a:gdLst/>
            <a:ahLst/>
            <a:cxnLst/>
            <a:rect l="l" t="t" r="r" b="b"/>
            <a:pathLst>
              <a:path w="440055" h="151764">
                <a:moveTo>
                  <a:pt x="0" y="151577"/>
                </a:moveTo>
                <a:lnTo>
                  <a:pt x="973" y="150006"/>
                </a:lnTo>
                <a:lnTo>
                  <a:pt x="3063" y="147174"/>
                </a:lnTo>
                <a:lnTo>
                  <a:pt x="4055" y="145714"/>
                </a:lnTo>
                <a:lnTo>
                  <a:pt x="5462" y="144088"/>
                </a:lnTo>
                <a:lnTo>
                  <a:pt x="9660" y="138908"/>
                </a:lnTo>
                <a:lnTo>
                  <a:pt x="12848" y="135517"/>
                </a:lnTo>
                <a:lnTo>
                  <a:pt x="17226" y="130606"/>
                </a:lnTo>
                <a:lnTo>
                  <a:pt x="23048" y="125159"/>
                </a:lnTo>
                <a:lnTo>
                  <a:pt x="29880" y="119019"/>
                </a:lnTo>
                <a:lnTo>
                  <a:pt x="41178" y="109765"/>
                </a:lnTo>
                <a:lnTo>
                  <a:pt x="45086" y="106369"/>
                </a:lnTo>
                <a:lnTo>
                  <a:pt x="49685" y="103574"/>
                </a:lnTo>
                <a:lnTo>
                  <a:pt x="54243" y="100215"/>
                </a:lnTo>
                <a:lnTo>
                  <a:pt x="61315" y="95242"/>
                </a:lnTo>
                <a:lnTo>
                  <a:pt x="111693" y="66613"/>
                </a:lnTo>
                <a:lnTo>
                  <a:pt x="118036" y="63776"/>
                </a:lnTo>
                <a:lnTo>
                  <a:pt x="147539" y="50784"/>
                </a:lnTo>
                <a:lnTo>
                  <a:pt x="154472" y="48419"/>
                </a:lnTo>
                <a:lnTo>
                  <a:pt x="161411" y="45873"/>
                </a:lnTo>
                <a:lnTo>
                  <a:pt x="168368" y="43420"/>
                </a:lnTo>
                <a:lnTo>
                  <a:pt x="175325" y="40694"/>
                </a:lnTo>
                <a:lnTo>
                  <a:pt x="182425" y="38402"/>
                </a:lnTo>
                <a:lnTo>
                  <a:pt x="203904" y="31869"/>
                </a:lnTo>
                <a:lnTo>
                  <a:pt x="211133" y="29869"/>
                </a:lnTo>
                <a:lnTo>
                  <a:pt x="218252" y="27485"/>
                </a:lnTo>
                <a:lnTo>
                  <a:pt x="225532" y="25858"/>
                </a:lnTo>
                <a:lnTo>
                  <a:pt x="261447" y="17376"/>
                </a:lnTo>
                <a:lnTo>
                  <a:pt x="268528" y="15971"/>
                </a:lnTo>
                <a:lnTo>
                  <a:pt x="296457" y="11240"/>
                </a:lnTo>
                <a:lnTo>
                  <a:pt x="303239" y="9979"/>
                </a:lnTo>
                <a:lnTo>
                  <a:pt x="319754" y="7489"/>
                </a:lnTo>
                <a:lnTo>
                  <a:pt x="373531" y="2016"/>
                </a:lnTo>
                <a:lnTo>
                  <a:pt x="432320" y="0"/>
                </a:lnTo>
                <a:lnTo>
                  <a:pt x="439747" y="50"/>
                </a:lnTo>
                <a:lnTo>
                  <a:pt x="432412" y="1603"/>
                </a:lnTo>
                <a:lnTo>
                  <a:pt x="405470" y="6569"/>
                </a:lnTo>
                <a:lnTo>
                  <a:pt x="382409" y="10374"/>
                </a:lnTo>
                <a:lnTo>
                  <a:pt x="374749" y="11731"/>
                </a:lnTo>
                <a:lnTo>
                  <a:pt x="340866" y="18368"/>
                </a:lnTo>
                <a:lnTo>
                  <a:pt x="322153" y="21783"/>
                </a:lnTo>
                <a:lnTo>
                  <a:pt x="312558" y="23983"/>
                </a:lnTo>
                <a:lnTo>
                  <a:pt x="306099" y="25535"/>
                </a:lnTo>
                <a:lnTo>
                  <a:pt x="299456" y="26852"/>
                </a:lnTo>
                <a:lnTo>
                  <a:pt x="272145" y="32770"/>
                </a:lnTo>
                <a:lnTo>
                  <a:pt x="265285" y="34540"/>
                </a:lnTo>
                <a:lnTo>
                  <a:pt x="258365" y="36420"/>
                </a:lnTo>
                <a:lnTo>
                  <a:pt x="230164" y="43420"/>
                </a:lnTo>
                <a:lnTo>
                  <a:pt x="223045" y="45115"/>
                </a:lnTo>
                <a:lnTo>
                  <a:pt x="216125" y="47592"/>
                </a:lnTo>
                <a:lnTo>
                  <a:pt x="187975" y="55691"/>
                </a:lnTo>
                <a:lnTo>
                  <a:pt x="180999" y="57820"/>
                </a:lnTo>
                <a:lnTo>
                  <a:pt x="174190" y="60366"/>
                </a:lnTo>
                <a:lnTo>
                  <a:pt x="167358" y="62676"/>
                </a:lnTo>
                <a:lnTo>
                  <a:pt x="160604" y="65130"/>
                </a:lnTo>
                <a:lnTo>
                  <a:pt x="153716" y="67172"/>
                </a:lnTo>
                <a:lnTo>
                  <a:pt x="147105" y="69662"/>
                </a:lnTo>
                <a:lnTo>
                  <a:pt x="127660" y="77239"/>
                </a:lnTo>
                <a:lnTo>
                  <a:pt x="124472" y="78523"/>
                </a:lnTo>
                <a:lnTo>
                  <a:pt x="121261" y="79697"/>
                </a:lnTo>
                <a:lnTo>
                  <a:pt x="118161" y="80995"/>
                </a:lnTo>
                <a:lnTo>
                  <a:pt x="91311" y="92850"/>
                </a:lnTo>
                <a:lnTo>
                  <a:pt x="83046" y="97073"/>
                </a:lnTo>
                <a:lnTo>
                  <a:pt x="74961" y="101084"/>
                </a:lnTo>
                <a:lnTo>
                  <a:pt x="34134" y="124614"/>
                </a:lnTo>
                <a:lnTo>
                  <a:pt x="26849" y="129779"/>
                </a:lnTo>
                <a:lnTo>
                  <a:pt x="20294" y="134090"/>
                </a:lnTo>
                <a:lnTo>
                  <a:pt x="15316" y="138206"/>
                </a:lnTo>
                <a:lnTo>
                  <a:pt x="12742" y="140156"/>
                </a:lnTo>
                <a:lnTo>
                  <a:pt x="10523" y="141976"/>
                </a:lnTo>
                <a:lnTo>
                  <a:pt x="8631" y="143640"/>
                </a:lnTo>
                <a:lnTo>
                  <a:pt x="6721" y="145261"/>
                </a:lnTo>
                <a:lnTo>
                  <a:pt x="5028" y="146615"/>
                </a:lnTo>
                <a:lnTo>
                  <a:pt x="3819" y="147844"/>
                </a:lnTo>
                <a:lnTo>
                  <a:pt x="1277" y="150191"/>
                </a:lnTo>
                <a:lnTo>
                  <a:pt x="0" y="151577"/>
                </a:lnTo>
                <a:close/>
              </a:path>
            </a:pathLst>
          </a:custGeom>
          <a:solidFill>
            <a:srgbClr val="F0F0F0">
              <a:alpha val="81959"/>
            </a:srgbClr>
          </a:solidFill>
        </p:spPr>
        <p:txBody>
          <a:bodyPr wrap="square" lIns="0" tIns="0" rIns="0" bIns="0" rtlCol="0"/>
          <a:lstStyle/>
          <a:p>
            <a:endParaRPr/>
          </a:p>
        </p:txBody>
      </p:sp>
      <p:sp>
        <p:nvSpPr>
          <p:cNvPr id="100" name="object 100"/>
          <p:cNvSpPr txBox="1"/>
          <p:nvPr/>
        </p:nvSpPr>
        <p:spPr>
          <a:xfrm>
            <a:off x="15506549" y="4683561"/>
            <a:ext cx="1638935" cy="255839"/>
          </a:xfrm>
          <a:prstGeom prst="rect">
            <a:avLst/>
          </a:prstGeom>
        </p:spPr>
        <p:txBody>
          <a:bodyPr vert="horz" wrap="square" lIns="0" tIns="17145" rIns="0" bIns="0" rtlCol="0">
            <a:spAutoFit/>
          </a:bodyPr>
          <a:lstStyle/>
          <a:p>
            <a:pPr marL="12700">
              <a:lnSpc>
                <a:spcPct val="100000"/>
              </a:lnSpc>
              <a:spcBef>
                <a:spcPts val="135"/>
              </a:spcBef>
            </a:pPr>
            <a:r>
              <a:rPr sz="1550" b="0" spc="60" dirty="0">
                <a:cs typeface="HelveticaNeueLT Pro 45 Lt"/>
              </a:rPr>
              <a:t>Health </a:t>
            </a:r>
            <a:r>
              <a:rPr sz="1550" b="0" spc="75" dirty="0">
                <a:cs typeface="HelveticaNeueLT Pro 45 Lt"/>
              </a:rPr>
              <a:t>and</a:t>
            </a:r>
            <a:r>
              <a:rPr sz="1550" b="0" spc="-25" dirty="0">
                <a:cs typeface="HelveticaNeueLT Pro 45 Lt"/>
              </a:rPr>
              <a:t> </a:t>
            </a:r>
            <a:r>
              <a:rPr sz="1550" b="0" spc="55" dirty="0">
                <a:cs typeface="HelveticaNeueLT Pro 45 Lt"/>
              </a:rPr>
              <a:t>safety</a:t>
            </a:r>
            <a:endParaRPr sz="1550" dirty="0">
              <a:cs typeface="HelveticaNeueLT Pro 45 Lt"/>
            </a:endParaRPr>
          </a:p>
        </p:txBody>
      </p:sp>
      <p:sp>
        <p:nvSpPr>
          <p:cNvPr id="101" name="object 101"/>
          <p:cNvSpPr txBox="1"/>
          <p:nvPr/>
        </p:nvSpPr>
        <p:spPr>
          <a:xfrm>
            <a:off x="7887778" y="1900430"/>
            <a:ext cx="2141855" cy="534670"/>
          </a:xfrm>
          <a:prstGeom prst="rect">
            <a:avLst/>
          </a:prstGeom>
        </p:spPr>
        <p:txBody>
          <a:bodyPr vert="horz" wrap="square" lIns="0" tIns="11430" rIns="0" bIns="0" rtlCol="0">
            <a:spAutoFit/>
          </a:bodyPr>
          <a:lstStyle/>
          <a:p>
            <a:pPr marL="661035" marR="5080" indent="-648970">
              <a:lnSpc>
                <a:spcPct val="107700"/>
              </a:lnSpc>
              <a:spcBef>
                <a:spcPts val="90"/>
              </a:spcBef>
            </a:pPr>
            <a:r>
              <a:rPr sz="1550" b="0" spc="60" dirty="0">
                <a:cs typeface="HelveticaNeueLT Pro 45 Lt"/>
              </a:rPr>
              <a:t>Recruitment/induction/  </a:t>
            </a:r>
            <a:r>
              <a:rPr sz="1550" b="0" spc="55" dirty="0">
                <a:cs typeface="HelveticaNeueLT Pro 45 Lt"/>
              </a:rPr>
              <a:t>selection</a:t>
            </a:r>
            <a:endParaRPr sz="1550" dirty="0">
              <a:cs typeface="HelveticaNeueLT Pro 45 Lt"/>
            </a:endParaRPr>
          </a:p>
        </p:txBody>
      </p:sp>
      <p:sp>
        <p:nvSpPr>
          <p:cNvPr id="102" name="object 102"/>
          <p:cNvSpPr/>
          <p:nvPr/>
        </p:nvSpPr>
        <p:spPr>
          <a:xfrm>
            <a:off x="527611" y="7447855"/>
            <a:ext cx="2274570" cy="1219200"/>
          </a:xfrm>
          <a:custGeom>
            <a:avLst/>
            <a:gdLst/>
            <a:ahLst/>
            <a:cxnLst/>
            <a:rect l="l" t="t" r="r" b="b"/>
            <a:pathLst>
              <a:path w="2274570" h="1219200">
                <a:moveTo>
                  <a:pt x="447466" y="1024435"/>
                </a:moveTo>
                <a:lnTo>
                  <a:pt x="403809" y="1022468"/>
                </a:lnTo>
                <a:lnTo>
                  <a:pt x="355439" y="1016448"/>
                </a:lnTo>
                <a:lnTo>
                  <a:pt x="304411" y="1006191"/>
                </a:lnTo>
                <a:lnTo>
                  <a:pt x="252778" y="991516"/>
                </a:lnTo>
                <a:lnTo>
                  <a:pt x="202597" y="972242"/>
                </a:lnTo>
                <a:lnTo>
                  <a:pt x="155920" y="948185"/>
                </a:lnTo>
                <a:lnTo>
                  <a:pt x="114803" y="919165"/>
                </a:lnTo>
                <a:lnTo>
                  <a:pt x="81301" y="884999"/>
                </a:lnTo>
                <a:lnTo>
                  <a:pt x="58670" y="851346"/>
                </a:lnTo>
                <a:lnTo>
                  <a:pt x="40125" y="810380"/>
                </a:lnTo>
                <a:lnTo>
                  <a:pt x="25416" y="763773"/>
                </a:lnTo>
                <a:lnTo>
                  <a:pt x="14297" y="713199"/>
                </a:lnTo>
                <a:lnTo>
                  <a:pt x="6520" y="660331"/>
                </a:lnTo>
                <a:lnTo>
                  <a:pt x="1837" y="606844"/>
                </a:lnTo>
                <a:lnTo>
                  <a:pt x="0" y="554411"/>
                </a:lnTo>
                <a:lnTo>
                  <a:pt x="761" y="504704"/>
                </a:lnTo>
                <a:lnTo>
                  <a:pt x="3873" y="459399"/>
                </a:lnTo>
                <a:lnTo>
                  <a:pt x="9088" y="420167"/>
                </a:lnTo>
                <a:lnTo>
                  <a:pt x="22718" y="369597"/>
                </a:lnTo>
                <a:lnTo>
                  <a:pt x="43660" y="322598"/>
                </a:lnTo>
                <a:lnTo>
                  <a:pt x="71009" y="279350"/>
                </a:lnTo>
                <a:lnTo>
                  <a:pt x="103859" y="240038"/>
                </a:lnTo>
                <a:lnTo>
                  <a:pt x="141303" y="204840"/>
                </a:lnTo>
                <a:lnTo>
                  <a:pt x="182436" y="173940"/>
                </a:lnTo>
                <a:lnTo>
                  <a:pt x="226350" y="147519"/>
                </a:lnTo>
                <a:lnTo>
                  <a:pt x="272141" y="125759"/>
                </a:lnTo>
                <a:lnTo>
                  <a:pt x="318229" y="106780"/>
                </a:lnTo>
                <a:lnTo>
                  <a:pt x="365503" y="90366"/>
                </a:lnTo>
                <a:lnTo>
                  <a:pt x="413821" y="76296"/>
                </a:lnTo>
                <a:lnTo>
                  <a:pt x="463037" y="64353"/>
                </a:lnTo>
                <a:lnTo>
                  <a:pt x="513009" y="54315"/>
                </a:lnTo>
                <a:lnTo>
                  <a:pt x="563593" y="45964"/>
                </a:lnTo>
                <a:lnTo>
                  <a:pt x="614645" y="39081"/>
                </a:lnTo>
                <a:lnTo>
                  <a:pt x="666022" y="33446"/>
                </a:lnTo>
                <a:lnTo>
                  <a:pt x="717580" y="28839"/>
                </a:lnTo>
                <a:lnTo>
                  <a:pt x="769175" y="25042"/>
                </a:lnTo>
                <a:lnTo>
                  <a:pt x="1022689" y="10518"/>
                </a:lnTo>
                <a:lnTo>
                  <a:pt x="1122757" y="2759"/>
                </a:lnTo>
                <a:lnTo>
                  <a:pt x="1168994" y="0"/>
                </a:lnTo>
                <a:lnTo>
                  <a:pt x="1385671" y="0"/>
                </a:lnTo>
                <a:lnTo>
                  <a:pt x="1432607" y="2974"/>
                </a:lnTo>
                <a:lnTo>
                  <a:pt x="1484364" y="7651"/>
                </a:lnTo>
                <a:lnTo>
                  <a:pt x="1536079" y="13767"/>
                </a:lnTo>
                <a:lnTo>
                  <a:pt x="1587723" y="21364"/>
                </a:lnTo>
                <a:lnTo>
                  <a:pt x="1639268" y="30484"/>
                </a:lnTo>
                <a:lnTo>
                  <a:pt x="1690687" y="41170"/>
                </a:lnTo>
                <a:lnTo>
                  <a:pt x="1741950" y="53463"/>
                </a:lnTo>
                <a:lnTo>
                  <a:pt x="1792390" y="66715"/>
                </a:lnTo>
                <a:lnTo>
                  <a:pt x="1842204" y="81388"/>
                </a:lnTo>
                <a:lnTo>
                  <a:pt x="1891020" y="97879"/>
                </a:lnTo>
                <a:lnTo>
                  <a:pt x="1938465" y="116582"/>
                </a:lnTo>
                <a:lnTo>
                  <a:pt x="1984167" y="137894"/>
                </a:lnTo>
                <a:lnTo>
                  <a:pt x="2027753" y="162209"/>
                </a:lnTo>
                <a:lnTo>
                  <a:pt x="2068853" y="189924"/>
                </a:lnTo>
                <a:lnTo>
                  <a:pt x="2107092" y="221434"/>
                </a:lnTo>
                <a:lnTo>
                  <a:pt x="2142100" y="257135"/>
                </a:lnTo>
                <a:lnTo>
                  <a:pt x="2173504" y="297423"/>
                </a:lnTo>
                <a:lnTo>
                  <a:pt x="2200930" y="342692"/>
                </a:lnTo>
                <a:lnTo>
                  <a:pt x="2220524" y="382260"/>
                </a:lnTo>
                <a:lnTo>
                  <a:pt x="2237753" y="425521"/>
                </a:lnTo>
                <a:lnTo>
                  <a:pt x="2252186" y="471651"/>
                </a:lnTo>
                <a:lnTo>
                  <a:pt x="2263395" y="519825"/>
                </a:lnTo>
                <a:lnTo>
                  <a:pt x="2270950" y="569218"/>
                </a:lnTo>
                <a:lnTo>
                  <a:pt x="2274421" y="619005"/>
                </a:lnTo>
                <a:lnTo>
                  <a:pt x="2273379" y="668363"/>
                </a:lnTo>
                <a:lnTo>
                  <a:pt x="2267393" y="716465"/>
                </a:lnTo>
                <a:lnTo>
                  <a:pt x="2256035" y="762487"/>
                </a:lnTo>
                <a:lnTo>
                  <a:pt x="2238875" y="805605"/>
                </a:lnTo>
                <a:lnTo>
                  <a:pt x="2215483" y="844994"/>
                </a:lnTo>
                <a:lnTo>
                  <a:pt x="2185430" y="879829"/>
                </a:lnTo>
                <a:lnTo>
                  <a:pt x="2150590" y="907724"/>
                </a:lnTo>
                <a:lnTo>
                  <a:pt x="2110849" y="929862"/>
                </a:lnTo>
                <a:lnTo>
                  <a:pt x="2066980" y="946906"/>
                </a:lnTo>
                <a:lnTo>
                  <a:pt x="2019759" y="959520"/>
                </a:lnTo>
                <a:lnTo>
                  <a:pt x="1969961" y="968367"/>
                </a:lnTo>
                <a:lnTo>
                  <a:pt x="1918360" y="974111"/>
                </a:lnTo>
                <a:lnTo>
                  <a:pt x="1865731" y="977414"/>
                </a:lnTo>
                <a:lnTo>
                  <a:pt x="1812849" y="978941"/>
                </a:lnTo>
                <a:lnTo>
                  <a:pt x="1300127" y="979138"/>
                </a:lnTo>
                <a:lnTo>
                  <a:pt x="1246975" y="981778"/>
                </a:lnTo>
                <a:lnTo>
                  <a:pt x="1195269" y="988310"/>
                </a:lnTo>
                <a:lnTo>
                  <a:pt x="1150208" y="1002280"/>
                </a:lnTo>
                <a:lnTo>
                  <a:pt x="1140294" y="1008957"/>
                </a:lnTo>
                <a:lnTo>
                  <a:pt x="901257" y="1008962"/>
                </a:lnTo>
                <a:lnTo>
                  <a:pt x="851276" y="1013564"/>
                </a:lnTo>
                <a:lnTo>
                  <a:pt x="800946" y="1017153"/>
                </a:lnTo>
                <a:lnTo>
                  <a:pt x="750404" y="1019849"/>
                </a:lnTo>
                <a:lnTo>
                  <a:pt x="699735" y="1021781"/>
                </a:lnTo>
                <a:lnTo>
                  <a:pt x="649024" y="1023076"/>
                </a:lnTo>
                <a:lnTo>
                  <a:pt x="447466" y="1024435"/>
                </a:lnTo>
                <a:close/>
              </a:path>
              <a:path w="2274570" h="1219200">
                <a:moveTo>
                  <a:pt x="1518159" y="983965"/>
                </a:moveTo>
                <a:lnTo>
                  <a:pt x="1463742" y="982804"/>
                </a:lnTo>
                <a:lnTo>
                  <a:pt x="1354274" y="979213"/>
                </a:lnTo>
                <a:lnTo>
                  <a:pt x="1300127" y="979138"/>
                </a:lnTo>
                <a:lnTo>
                  <a:pt x="1787915" y="979138"/>
                </a:lnTo>
                <a:lnTo>
                  <a:pt x="1709425" y="979317"/>
                </a:lnTo>
                <a:lnTo>
                  <a:pt x="1660433" y="979492"/>
                </a:lnTo>
                <a:lnTo>
                  <a:pt x="1614288" y="980544"/>
                </a:lnTo>
                <a:lnTo>
                  <a:pt x="1571764" y="983136"/>
                </a:lnTo>
                <a:lnTo>
                  <a:pt x="1518159" y="983965"/>
                </a:lnTo>
                <a:close/>
              </a:path>
              <a:path w="2274570" h="1219200">
                <a:moveTo>
                  <a:pt x="1760489" y="979354"/>
                </a:moveTo>
                <a:lnTo>
                  <a:pt x="1709425" y="979317"/>
                </a:lnTo>
                <a:lnTo>
                  <a:pt x="1765230" y="979317"/>
                </a:lnTo>
                <a:lnTo>
                  <a:pt x="1760489" y="979354"/>
                </a:lnTo>
                <a:close/>
              </a:path>
              <a:path w="2274570" h="1219200">
                <a:moveTo>
                  <a:pt x="1056208" y="1219200"/>
                </a:moveTo>
                <a:lnTo>
                  <a:pt x="1046949" y="1219200"/>
                </a:lnTo>
                <a:lnTo>
                  <a:pt x="1015377" y="1195885"/>
                </a:lnTo>
                <a:lnTo>
                  <a:pt x="980939" y="1156961"/>
                </a:lnTo>
                <a:lnTo>
                  <a:pt x="953920" y="1111343"/>
                </a:lnTo>
                <a:lnTo>
                  <a:pt x="935559" y="1061265"/>
                </a:lnTo>
                <a:lnTo>
                  <a:pt x="927096" y="1008957"/>
                </a:lnTo>
                <a:lnTo>
                  <a:pt x="1140294" y="1008957"/>
                </a:lnTo>
                <a:lnTo>
                  <a:pt x="1115788" y="1025463"/>
                </a:lnTo>
                <a:lnTo>
                  <a:pt x="1090657" y="1056326"/>
                </a:lnTo>
                <a:lnTo>
                  <a:pt x="1073464" y="1093334"/>
                </a:lnTo>
                <a:lnTo>
                  <a:pt x="1062856" y="1134952"/>
                </a:lnTo>
                <a:lnTo>
                  <a:pt x="1057483" y="1179644"/>
                </a:lnTo>
                <a:lnTo>
                  <a:pt x="1056208" y="1219200"/>
                </a:lnTo>
                <a:close/>
              </a:path>
            </a:pathLst>
          </a:custGeom>
          <a:solidFill>
            <a:schemeClr val="accent5">
              <a:lumMod val="40000"/>
              <a:lumOff val="60000"/>
              <a:alpha val="81959"/>
            </a:schemeClr>
          </a:solidFill>
        </p:spPr>
        <p:txBody>
          <a:bodyPr wrap="square" lIns="0" tIns="0" rIns="0" bIns="0" rtlCol="0"/>
          <a:lstStyle/>
          <a:p>
            <a:endParaRPr/>
          </a:p>
        </p:txBody>
      </p:sp>
      <p:sp>
        <p:nvSpPr>
          <p:cNvPr id="103" name="object 103"/>
          <p:cNvSpPr/>
          <p:nvPr/>
        </p:nvSpPr>
        <p:spPr>
          <a:xfrm>
            <a:off x="1022991" y="8509995"/>
            <a:ext cx="393065" cy="27940"/>
          </a:xfrm>
          <a:custGeom>
            <a:avLst/>
            <a:gdLst/>
            <a:ahLst/>
            <a:cxnLst/>
            <a:rect l="l" t="t" r="r" b="b"/>
            <a:pathLst>
              <a:path w="393065" h="27940">
                <a:moveTo>
                  <a:pt x="158929" y="27443"/>
                </a:moveTo>
                <a:lnTo>
                  <a:pt x="114311" y="25755"/>
                </a:lnTo>
                <a:lnTo>
                  <a:pt x="73853" y="21298"/>
                </a:lnTo>
                <a:lnTo>
                  <a:pt x="54806" y="17833"/>
                </a:lnTo>
                <a:lnTo>
                  <a:pt x="50423" y="17094"/>
                </a:lnTo>
                <a:lnTo>
                  <a:pt x="15685" y="6884"/>
                </a:lnTo>
                <a:lnTo>
                  <a:pt x="10518" y="5128"/>
                </a:lnTo>
                <a:lnTo>
                  <a:pt x="6689" y="3095"/>
                </a:lnTo>
                <a:lnTo>
                  <a:pt x="4013" y="1940"/>
                </a:lnTo>
                <a:lnTo>
                  <a:pt x="1384" y="692"/>
                </a:lnTo>
                <a:lnTo>
                  <a:pt x="0" y="0"/>
                </a:lnTo>
                <a:lnTo>
                  <a:pt x="7196" y="1524"/>
                </a:lnTo>
                <a:lnTo>
                  <a:pt x="11348" y="2494"/>
                </a:lnTo>
                <a:lnTo>
                  <a:pt x="16654" y="3326"/>
                </a:lnTo>
                <a:lnTo>
                  <a:pt x="21913" y="4389"/>
                </a:lnTo>
                <a:lnTo>
                  <a:pt x="28464" y="5082"/>
                </a:lnTo>
                <a:lnTo>
                  <a:pt x="35845" y="6144"/>
                </a:lnTo>
                <a:lnTo>
                  <a:pt x="90375" y="9609"/>
                </a:lnTo>
                <a:lnTo>
                  <a:pt x="347611" y="10025"/>
                </a:lnTo>
                <a:lnTo>
                  <a:pt x="344877" y="10557"/>
                </a:lnTo>
                <a:lnTo>
                  <a:pt x="285807" y="19664"/>
                </a:lnTo>
                <a:lnTo>
                  <a:pt x="242154" y="24195"/>
                </a:lnTo>
                <a:lnTo>
                  <a:pt x="196066" y="26935"/>
                </a:lnTo>
                <a:lnTo>
                  <a:pt x="177446" y="27328"/>
                </a:lnTo>
                <a:lnTo>
                  <a:pt x="158929" y="27443"/>
                </a:lnTo>
                <a:close/>
              </a:path>
              <a:path w="393065" h="27940">
                <a:moveTo>
                  <a:pt x="347611" y="10025"/>
                </a:moveTo>
                <a:lnTo>
                  <a:pt x="123406" y="10025"/>
                </a:lnTo>
                <a:lnTo>
                  <a:pt x="140891" y="9887"/>
                </a:lnTo>
                <a:lnTo>
                  <a:pt x="146796" y="9702"/>
                </a:lnTo>
                <a:lnTo>
                  <a:pt x="158837" y="9609"/>
                </a:lnTo>
                <a:lnTo>
                  <a:pt x="167907" y="9409"/>
                </a:lnTo>
                <a:lnTo>
                  <a:pt x="195420" y="8454"/>
                </a:lnTo>
                <a:lnTo>
                  <a:pt x="213799" y="7883"/>
                </a:lnTo>
                <a:lnTo>
                  <a:pt x="330591" y="2356"/>
                </a:lnTo>
                <a:lnTo>
                  <a:pt x="392456" y="0"/>
                </a:lnTo>
                <a:lnTo>
                  <a:pt x="386459" y="1709"/>
                </a:lnTo>
                <a:lnTo>
                  <a:pt x="367075" y="6081"/>
                </a:lnTo>
                <a:lnTo>
                  <a:pt x="356643" y="8270"/>
                </a:lnTo>
                <a:lnTo>
                  <a:pt x="347611" y="10025"/>
                </a:lnTo>
                <a:close/>
              </a:path>
            </a:pathLst>
          </a:custGeom>
          <a:solidFill>
            <a:srgbClr val="F0F0F0">
              <a:alpha val="81959"/>
            </a:srgbClr>
          </a:solidFill>
        </p:spPr>
        <p:txBody>
          <a:bodyPr wrap="square" lIns="0" tIns="0" rIns="0" bIns="0" rtlCol="0"/>
          <a:lstStyle/>
          <a:p>
            <a:endParaRPr/>
          </a:p>
        </p:txBody>
      </p:sp>
      <p:sp>
        <p:nvSpPr>
          <p:cNvPr id="104" name="object 104"/>
          <p:cNvSpPr/>
          <p:nvPr/>
        </p:nvSpPr>
        <p:spPr>
          <a:xfrm>
            <a:off x="2427337" y="7482420"/>
            <a:ext cx="375285" cy="284480"/>
          </a:xfrm>
          <a:custGeom>
            <a:avLst/>
            <a:gdLst/>
            <a:ahLst/>
            <a:cxnLst/>
            <a:rect l="l" t="t" r="r" b="b"/>
            <a:pathLst>
              <a:path w="375285" h="284479">
                <a:moveTo>
                  <a:pt x="374879" y="284139"/>
                </a:moveTo>
                <a:lnTo>
                  <a:pt x="371788" y="276863"/>
                </a:lnTo>
                <a:lnTo>
                  <a:pt x="366806" y="264213"/>
                </a:lnTo>
                <a:lnTo>
                  <a:pt x="364268" y="257897"/>
                </a:lnTo>
                <a:lnTo>
                  <a:pt x="360439" y="250532"/>
                </a:lnTo>
                <a:lnTo>
                  <a:pt x="356610" y="241943"/>
                </a:lnTo>
                <a:lnTo>
                  <a:pt x="354580" y="237684"/>
                </a:lnTo>
                <a:lnTo>
                  <a:pt x="352043" y="233350"/>
                </a:lnTo>
                <a:lnTo>
                  <a:pt x="349552" y="228698"/>
                </a:lnTo>
                <a:lnTo>
                  <a:pt x="348352" y="226369"/>
                </a:lnTo>
                <a:lnTo>
                  <a:pt x="345769" y="221550"/>
                </a:lnTo>
                <a:lnTo>
                  <a:pt x="344523" y="219097"/>
                </a:lnTo>
                <a:lnTo>
                  <a:pt x="342862" y="216750"/>
                </a:lnTo>
                <a:lnTo>
                  <a:pt x="341432" y="214278"/>
                </a:lnTo>
                <a:lnTo>
                  <a:pt x="338217" y="209261"/>
                </a:lnTo>
                <a:lnTo>
                  <a:pt x="335435" y="204151"/>
                </a:lnTo>
                <a:lnTo>
                  <a:pt x="331836" y="199082"/>
                </a:lnTo>
                <a:lnTo>
                  <a:pt x="328284" y="194010"/>
                </a:lnTo>
                <a:lnTo>
                  <a:pt x="320903" y="183360"/>
                </a:lnTo>
                <a:lnTo>
                  <a:pt x="312599" y="172928"/>
                </a:lnTo>
                <a:lnTo>
                  <a:pt x="308355" y="167513"/>
                </a:lnTo>
                <a:lnTo>
                  <a:pt x="303695" y="162426"/>
                </a:lnTo>
                <a:lnTo>
                  <a:pt x="299220" y="157012"/>
                </a:lnTo>
                <a:lnTo>
                  <a:pt x="294422" y="151708"/>
                </a:lnTo>
                <a:lnTo>
                  <a:pt x="289394" y="146653"/>
                </a:lnTo>
                <a:lnTo>
                  <a:pt x="284458" y="141331"/>
                </a:lnTo>
                <a:lnTo>
                  <a:pt x="279106" y="136276"/>
                </a:lnTo>
                <a:lnTo>
                  <a:pt x="273662" y="131296"/>
                </a:lnTo>
                <a:lnTo>
                  <a:pt x="270894" y="128806"/>
                </a:lnTo>
                <a:lnTo>
                  <a:pt x="268219" y="126241"/>
                </a:lnTo>
                <a:lnTo>
                  <a:pt x="265497" y="123696"/>
                </a:lnTo>
                <a:lnTo>
                  <a:pt x="262544" y="121330"/>
                </a:lnTo>
                <a:lnTo>
                  <a:pt x="256824" y="116511"/>
                </a:lnTo>
                <a:lnTo>
                  <a:pt x="251149" y="111512"/>
                </a:lnTo>
                <a:lnTo>
                  <a:pt x="245014" y="107059"/>
                </a:lnTo>
                <a:lnTo>
                  <a:pt x="235925" y="100161"/>
                </a:lnTo>
                <a:lnTo>
                  <a:pt x="197670" y="75146"/>
                </a:lnTo>
                <a:lnTo>
                  <a:pt x="158232" y="53947"/>
                </a:lnTo>
                <a:lnTo>
                  <a:pt x="119475" y="36794"/>
                </a:lnTo>
                <a:lnTo>
                  <a:pt x="83333" y="23283"/>
                </a:lnTo>
                <a:lnTo>
                  <a:pt x="35522" y="8572"/>
                </a:lnTo>
                <a:lnTo>
                  <a:pt x="14254" y="3248"/>
                </a:lnTo>
                <a:lnTo>
                  <a:pt x="9088" y="1894"/>
                </a:lnTo>
                <a:lnTo>
                  <a:pt x="1891" y="414"/>
                </a:lnTo>
                <a:lnTo>
                  <a:pt x="0" y="0"/>
                </a:lnTo>
                <a:lnTo>
                  <a:pt x="5628" y="162"/>
                </a:lnTo>
                <a:lnTo>
                  <a:pt x="53399" y="5446"/>
                </a:lnTo>
                <a:lnTo>
                  <a:pt x="95645" y="14605"/>
                </a:lnTo>
                <a:lnTo>
                  <a:pt x="134455" y="26626"/>
                </a:lnTo>
                <a:lnTo>
                  <a:pt x="175583" y="43513"/>
                </a:lnTo>
                <a:lnTo>
                  <a:pt x="182641" y="46544"/>
                </a:lnTo>
                <a:lnTo>
                  <a:pt x="189423" y="50263"/>
                </a:lnTo>
                <a:lnTo>
                  <a:pt x="196389" y="53816"/>
                </a:lnTo>
                <a:lnTo>
                  <a:pt x="206663" y="59574"/>
                </a:lnTo>
                <a:lnTo>
                  <a:pt x="246720" y="85363"/>
                </a:lnTo>
                <a:lnTo>
                  <a:pt x="256132" y="92709"/>
                </a:lnTo>
                <a:lnTo>
                  <a:pt x="262498" y="97472"/>
                </a:lnTo>
                <a:lnTo>
                  <a:pt x="268357" y="102780"/>
                </a:lnTo>
                <a:lnTo>
                  <a:pt x="274308" y="107904"/>
                </a:lnTo>
                <a:lnTo>
                  <a:pt x="280352" y="112940"/>
                </a:lnTo>
                <a:lnTo>
                  <a:pt x="285703" y="118678"/>
                </a:lnTo>
                <a:lnTo>
                  <a:pt x="291193" y="124038"/>
                </a:lnTo>
                <a:lnTo>
                  <a:pt x="296591" y="129582"/>
                </a:lnTo>
                <a:lnTo>
                  <a:pt x="301527" y="135371"/>
                </a:lnTo>
                <a:lnTo>
                  <a:pt x="306555" y="140878"/>
                </a:lnTo>
                <a:lnTo>
                  <a:pt x="332206" y="175529"/>
                </a:lnTo>
                <a:lnTo>
                  <a:pt x="348167" y="204151"/>
                </a:lnTo>
                <a:lnTo>
                  <a:pt x="350826" y="209404"/>
                </a:lnTo>
                <a:lnTo>
                  <a:pt x="353519" y="214546"/>
                </a:lnTo>
                <a:lnTo>
                  <a:pt x="355687" y="219818"/>
                </a:lnTo>
                <a:lnTo>
                  <a:pt x="359563" y="229940"/>
                </a:lnTo>
                <a:lnTo>
                  <a:pt x="361592" y="234634"/>
                </a:lnTo>
                <a:lnTo>
                  <a:pt x="363161" y="239199"/>
                </a:lnTo>
                <a:lnTo>
                  <a:pt x="366021" y="248402"/>
                </a:lnTo>
                <a:lnTo>
                  <a:pt x="368651" y="256326"/>
                </a:lnTo>
                <a:lnTo>
                  <a:pt x="370266" y="263021"/>
                </a:lnTo>
                <a:lnTo>
                  <a:pt x="373434" y="276863"/>
                </a:lnTo>
                <a:lnTo>
                  <a:pt x="374879" y="284139"/>
                </a:lnTo>
                <a:close/>
              </a:path>
            </a:pathLst>
          </a:custGeom>
          <a:solidFill>
            <a:schemeClr val="accent5">
              <a:lumMod val="60000"/>
              <a:lumOff val="40000"/>
              <a:alpha val="81959"/>
            </a:schemeClr>
          </a:solidFill>
        </p:spPr>
        <p:txBody>
          <a:bodyPr wrap="square" lIns="0" tIns="0" rIns="0" bIns="0" rtlCol="0"/>
          <a:lstStyle/>
          <a:p>
            <a:endParaRPr/>
          </a:p>
        </p:txBody>
      </p:sp>
      <p:sp>
        <p:nvSpPr>
          <p:cNvPr id="105" name="object 105"/>
          <p:cNvSpPr/>
          <p:nvPr/>
        </p:nvSpPr>
        <p:spPr>
          <a:xfrm>
            <a:off x="720352" y="7539198"/>
            <a:ext cx="440055" cy="151765"/>
          </a:xfrm>
          <a:custGeom>
            <a:avLst/>
            <a:gdLst/>
            <a:ahLst/>
            <a:cxnLst/>
            <a:rect l="l" t="t" r="r" b="b"/>
            <a:pathLst>
              <a:path w="440055" h="151765">
                <a:moveTo>
                  <a:pt x="0" y="151577"/>
                </a:moveTo>
                <a:lnTo>
                  <a:pt x="973" y="150006"/>
                </a:lnTo>
                <a:lnTo>
                  <a:pt x="3063" y="147174"/>
                </a:lnTo>
                <a:lnTo>
                  <a:pt x="4055" y="145714"/>
                </a:lnTo>
                <a:lnTo>
                  <a:pt x="5462" y="144088"/>
                </a:lnTo>
                <a:lnTo>
                  <a:pt x="9660" y="138908"/>
                </a:lnTo>
                <a:lnTo>
                  <a:pt x="12848" y="135517"/>
                </a:lnTo>
                <a:lnTo>
                  <a:pt x="17226" y="130606"/>
                </a:lnTo>
                <a:lnTo>
                  <a:pt x="23048" y="125159"/>
                </a:lnTo>
                <a:lnTo>
                  <a:pt x="29880" y="119019"/>
                </a:lnTo>
                <a:lnTo>
                  <a:pt x="41178" y="109765"/>
                </a:lnTo>
                <a:lnTo>
                  <a:pt x="45086" y="106369"/>
                </a:lnTo>
                <a:lnTo>
                  <a:pt x="49685" y="103574"/>
                </a:lnTo>
                <a:lnTo>
                  <a:pt x="54243" y="100215"/>
                </a:lnTo>
                <a:lnTo>
                  <a:pt x="61315" y="95242"/>
                </a:lnTo>
                <a:lnTo>
                  <a:pt x="111693" y="66613"/>
                </a:lnTo>
                <a:lnTo>
                  <a:pt x="118036" y="63776"/>
                </a:lnTo>
                <a:lnTo>
                  <a:pt x="147539" y="50784"/>
                </a:lnTo>
                <a:lnTo>
                  <a:pt x="154472" y="48419"/>
                </a:lnTo>
                <a:lnTo>
                  <a:pt x="161411" y="45873"/>
                </a:lnTo>
                <a:lnTo>
                  <a:pt x="168368" y="43420"/>
                </a:lnTo>
                <a:lnTo>
                  <a:pt x="175325" y="40694"/>
                </a:lnTo>
                <a:lnTo>
                  <a:pt x="182425" y="38402"/>
                </a:lnTo>
                <a:lnTo>
                  <a:pt x="203904" y="31869"/>
                </a:lnTo>
                <a:lnTo>
                  <a:pt x="211133" y="29869"/>
                </a:lnTo>
                <a:lnTo>
                  <a:pt x="218252" y="27485"/>
                </a:lnTo>
                <a:lnTo>
                  <a:pt x="225532" y="25858"/>
                </a:lnTo>
                <a:lnTo>
                  <a:pt x="261447" y="17376"/>
                </a:lnTo>
                <a:lnTo>
                  <a:pt x="268528" y="15971"/>
                </a:lnTo>
                <a:lnTo>
                  <a:pt x="296457" y="11240"/>
                </a:lnTo>
                <a:lnTo>
                  <a:pt x="303239" y="9979"/>
                </a:lnTo>
                <a:lnTo>
                  <a:pt x="319754" y="7489"/>
                </a:lnTo>
                <a:lnTo>
                  <a:pt x="373531" y="2016"/>
                </a:lnTo>
                <a:lnTo>
                  <a:pt x="432320" y="0"/>
                </a:lnTo>
                <a:lnTo>
                  <a:pt x="439747" y="50"/>
                </a:lnTo>
                <a:lnTo>
                  <a:pt x="432412" y="1603"/>
                </a:lnTo>
                <a:lnTo>
                  <a:pt x="405470" y="6569"/>
                </a:lnTo>
                <a:lnTo>
                  <a:pt x="382409" y="10374"/>
                </a:lnTo>
                <a:lnTo>
                  <a:pt x="374749" y="11731"/>
                </a:lnTo>
                <a:lnTo>
                  <a:pt x="340866" y="18368"/>
                </a:lnTo>
                <a:lnTo>
                  <a:pt x="322153" y="21783"/>
                </a:lnTo>
                <a:lnTo>
                  <a:pt x="312558" y="23983"/>
                </a:lnTo>
                <a:lnTo>
                  <a:pt x="306099" y="25535"/>
                </a:lnTo>
                <a:lnTo>
                  <a:pt x="299456" y="26852"/>
                </a:lnTo>
                <a:lnTo>
                  <a:pt x="272145" y="32770"/>
                </a:lnTo>
                <a:lnTo>
                  <a:pt x="265285" y="34540"/>
                </a:lnTo>
                <a:lnTo>
                  <a:pt x="258365" y="36420"/>
                </a:lnTo>
                <a:lnTo>
                  <a:pt x="230164" y="43420"/>
                </a:lnTo>
                <a:lnTo>
                  <a:pt x="223045" y="45115"/>
                </a:lnTo>
                <a:lnTo>
                  <a:pt x="216125" y="47592"/>
                </a:lnTo>
                <a:lnTo>
                  <a:pt x="187975" y="55691"/>
                </a:lnTo>
                <a:lnTo>
                  <a:pt x="180999" y="57820"/>
                </a:lnTo>
                <a:lnTo>
                  <a:pt x="174190" y="60366"/>
                </a:lnTo>
                <a:lnTo>
                  <a:pt x="167358" y="62676"/>
                </a:lnTo>
                <a:lnTo>
                  <a:pt x="160604" y="65130"/>
                </a:lnTo>
                <a:lnTo>
                  <a:pt x="153716" y="67172"/>
                </a:lnTo>
                <a:lnTo>
                  <a:pt x="147105" y="69662"/>
                </a:lnTo>
                <a:lnTo>
                  <a:pt x="127660" y="77239"/>
                </a:lnTo>
                <a:lnTo>
                  <a:pt x="124472" y="78523"/>
                </a:lnTo>
                <a:lnTo>
                  <a:pt x="121261" y="79697"/>
                </a:lnTo>
                <a:lnTo>
                  <a:pt x="118161" y="80995"/>
                </a:lnTo>
                <a:lnTo>
                  <a:pt x="91311" y="92850"/>
                </a:lnTo>
                <a:lnTo>
                  <a:pt x="83046" y="97073"/>
                </a:lnTo>
                <a:lnTo>
                  <a:pt x="74961" y="101084"/>
                </a:lnTo>
                <a:lnTo>
                  <a:pt x="34134" y="124614"/>
                </a:lnTo>
                <a:lnTo>
                  <a:pt x="26849" y="129779"/>
                </a:lnTo>
                <a:lnTo>
                  <a:pt x="20294" y="134090"/>
                </a:lnTo>
                <a:lnTo>
                  <a:pt x="15316" y="138206"/>
                </a:lnTo>
                <a:lnTo>
                  <a:pt x="12742" y="140156"/>
                </a:lnTo>
                <a:lnTo>
                  <a:pt x="10523" y="141976"/>
                </a:lnTo>
                <a:lnTo>
                  <a:pt x="8631" y="143640"/>
                </a:lnTo>
                <a:lnTo>
                  <a:pt x="6721" y="145261"/>
                </a:lnTo>
                <a:lnTo>
                  <a:pt x="5028" y="146615"/>
                </a:lnTo>
                <a:lnTo>
                  <a:pt x="3819" y="147844"/>
                </a:lnTo>
                <a:lnTo>
                  <a:pt x="1277" y="150191"/>
                </a:lnTo>
                <a:lnTo>
                  <a:pt x="0" y="151577"/>
                </a:lnTo>
                <a:close/>
              </a:path>
            </a:pathLst>
          </a:custGeom>
          <a:solidFill>
            <a:srgbClr val="F0F0F0">
              <a:alpha val="81959"/>
            </a:srgbClr>
          </a:solidFill>
        </p:spPr>
        <p:txBody>
          <a:bodyPr wrap="square" lIns="0" tIns="0" rIns="0" bIns="0" rtlCol="0"/>
          <a:lstStyle/>
          <a:p>
            <a:endParaRPr/>
          </a:p>
        </p:txBody>
      </p:sp>
      <p:sp>
        <p:nvSpPr>
          <p:cNvPr id="106" name="object 106"/>
          <p:cNvSpPr txBox="1"/>
          <p:nvPr/>
        </p:nvSpPr>
        <p:spPr>
          <a:xfrm>
            <a:off x="1010398" y="7614537"/>
            <a:ext cx="1215390" cy="534670"/>
          </a:xfrm>
          <a:prstGeom prst="rect">
            <a:avLst/>
          </a:prstGeom>
        </p:spPr>
        <p:txBody>
          <a:bodyPr vert="horz" wrap="square" lIns="0" tIns="11430" rIns="0" bIns="0" rtlCol="0">
            <a:spAutoFit/>
          </a:bodyPr>
          <a:lstStyle/>
          <a:p>
            <a:pPr marL="82550" marR="5080" indent="-70485">
              <a:lnSpc>
                <a:spcPct val="107700"/>
              </a:lnSpc>
              <a:spcBef>
                <a:spcPts val="90"/>
              </a:spcBef>
            </a:pPr>
            <a:r>
              <a:rPr sz="1550" b="0" spc="65" dirty="0">
                <a:latin typeface="Calibri" panose="020F0502020204030204" pitchFamily="34" charset="0"/>
                <a:cs typeface="Calibri" panose="020F0502020204030204" pitchFamily="34" charset="0"/>
              </a:rPr>
              <a:t>Bloody</a:t>
            </a:r>
            <a:r>
              <a:rPr sz="1550" b="0" spc="-15" dirty="0">
                <a:latin typeface="Calibri" panose="020F0502020204030204" pitchFamily="34" charset="0"/>
                <a:cs typeface="Calibri" panose="020F0502020204030204" pitchFamily="34" charset="0"/>
              </a:rPr>
              <a:t> </a:t>
            </a:r>
            <a:r>
              <a:rPr sz="1550" b="0" spc="60" dirty="0">
                <a:latin typeface="Calibri" panose="020F0502020204030204" pitchFamily="34" charset="0"/>
                <a:cs typeface="Calibri" panose="020F0502020204030204" pitchFamily="34" charset="0"/>
              </a:rPr>
              <a:t>awful  </a:t>
            </a:r>
            <a:r>
              <a:rPr sz="1550" b="0" spc="50" dirty="0">
                <a:latin typeface="Calibri" panose="020F0502020204030204" pitchFamily="34" charset="0"/>
                <a:cs typeface="Calibri" panose="020F0502020204030204" pitchFamily="34" charset="0"/>
              </a:rPr>
              <a:t>joining</a:t>
            </a:r>
            <a:r>
              <a:rPr sz="1550" b="0" spc="-5" dirty="0">
                <a:latin typeface="Calibri" panose="020F0502020204030204" pitchFamily="34" charset="0"/>
                <a:cs typeface="Calibri" panose="020F0502020204030204" pitchFamily="34" charset="0"/>
              </a:rPr>
              <a:t> </a:t>
            </a:r>
            <a:r>
              <a:rPr sz="1550" b="0" spc="45" dirty="0">
                <a:latin typeface="Calibri" panose="020F0502020204030204" pitchFamily="34" charset="0"/>
                <a:cs typeface="Calibri" panose="020F0502020204030204" pitchFamily="34" charset="0"/>
              </a:rPr>
              <a:t>letter</a:t>
            </a:r>
            <a:endParaRPr sz="1550" dirty="0">
              <a:latin typeface="Calibri" panose="020F0502020204030204" pitchFamily="34" charset="0"/>
              <a:cs typeface="Calibri" panose="020F0502020204030204" pitchFamily="34" charset="0"/>
            </a:endParaRPr>
          </a:p>
        </p:txBody>
      </p:sp>
      <p:sp>
        <p:nvSpPr>
          <p:cNvPr id="108" name="object 75"/>
          <p:cNvSpPr/>
          <p:nvPr/>
        </p:nvSpPr>
        <p:spPr>
          <a:xfrm>
            <a:off x="7391444" y="1254460"/>
            <a:ext cx="683895" cy="387985"/>
          </a:xfrm>
          <a:custGeom>
            <a:avLst/>
            <a:gdLst/>
            <a:ahLst/>
            <a:cxnLst/>
            <a:rect l="l" t="t" r="r" b="b"/>
            <a:pathLst>
              <a:path w="683895" h="387985">
                <a:moveTo>
                  <a:pt x="0" y="387936"/>
                </a:moveTo>
                <a:lnTo>
                  <a:pt x="0" y="0"/>
                </a:lnTo>
                <a:lnTo>
                  <a:pt x="683512" y="227889"/>
                </a:lnTo>
                <a:lnTo>
                  <a:pt x="0" y="387936"/>
                </a:lnTo>
                <a:close/>
              </a:path>
            </a:pathLst>
          </a:custGeom>
          <a:solidFill>
            <a:schemeClr val="accent5">
              <a:lumMod val="40000"/>
              <a:lumOff val="60000"/>
              <a:alpha val="84704"/>
            </a:schemeClr>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752600" y="2257076"/>
            <a:ext cx="10591800" cy="6479338"/>
          </a:xfrm>
          <a:prstGeom prst="rect">
            <a:avLst/>
          </a:prstGeom>
        </p:spPr>
        <p:txBody>
          <a:bodyPr vert="horz" wrap="square" lIns="0" tIns="15875" rIns="0" bIns="0" rtlCol="0">
            <a:spAutoFit/>
          </a:bodyPr>
          <a:lstStyle/>
          <a:p>
            <a:r>
              <a:rPr lang="en-US" sz="2800" b="1" dirty="0"/>
              <a:t>Profit for Purpose </a:t>
            </a:r>
          </a:p>
          <a:p>
            <a:endParaRPr lang="en-US" sz="2800" b="1" dirty="0"/>
          </a:p>
          <a:p>
            <a:r>
              <a:rPr lang="en-US" sz="2800" b="1" dirty="0"/>
              <a:t>Commercial Activities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Products: Defibrillator and First Aid Kits; Restocking and Retail Sales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Training: Provide First Aid, Asthma and Anaphylaxis, Mental Health First Aid, Education and Care First Aid, Low Voltage Rescue, Occupational First Aid, CPR and more</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Fundraising, Grants and Bequests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Event Health Services: Major Events, Stadium Services </a:t>
            </a:r>
          </a:p>
          <a:p>
            <a:endParaRPr lang="en-US" sz="2800" dirty="0">
              <a:latin typeface="HelveticaNeueLT Pro 45 Lt" panose="020B0403020202020204" pitchFamily="34" charset="0"/>
            </a:endParaRPr>
          </a:p>
          <a:p>
            <a:r>
              <a:rPr lang="en-US" sz="2800" b="1" dirty="0"/>
              <a:t>Community Activities</a:t>
            </a:r>
          </a:p>
          <a:p>
            <a:pPr marL="457200" indent="-457200">
              <a:buFont typeface="Arial" panose="020B0604020202020204" pitchFamily="34" charset="0"/>
              <a:buChar char="•"/>
            </a:pPr>
            <a:r>
              <a:rPr lang="en-US" sz="2800" dirty="0"/>
              <a:t>Community CPR and resilience training</a:t>
            </a:r>
          </a:p>
          <a:p>
            <a:pPr marL="457200" indent="-457200">
              <a:buFont typeface="Arial" panose="020B0604020202020204" pitchFamily="34" charset="0"/>
              <a:buChar char="•"/>
            </a:pPr>
            <a:r>
              <a:rPr lang="en-US" sz="2800" dirty="0"/>
              <a:t>First Aid in Schools</a:t>
            </a:r>
          </a:p>
          <a:p>
            <a:pPr marL="457200" indent="-457200">
              <a:buFont typeface="Arial" panose="020B0604020202020204" pitchFamily="34" charset="0"/>
              <a:buChar char="•"/>
            </a:pPr>
            <a:r>
              <a:rPr lang="en-US" sz="2800" dirty="0"/>
              <a:t>Event Health Services: Local community events </a:t>
            </a:r>
          </a:p>
          <a:p>
            <a:pPr marL="457200" indent="-457200">
              <a:buFont typeface="Arial" panose="020B0604020202020204" pitchFamily="34" charset="0"/>
              <a:buChar char="•"/>
            </a:pPr>
            <a:r>
              <a:rPr lang="en-US" sz="2800" dirty="0"/>
              <a:t>Emergency Response in disaster: Triage, Evacuation</a:t>
            </a:r>
          </a:p>
        </p:txBody>
      </p:sp>
      <p:sp>
        <p:nvSpPr>
          <p:cNvPr id="5" name="object 5"/>
          <p:cNvSpPr txBox="1">
            <a:spLocks noGrp="1"/>
          </p:cNvSpPr>
          <p:nvPr>
            <p:ph type="title"/>
          </p:nvPr>
        </p:nvSpPr>
        <p:spPr>
          <a:xfrm>
            <a:off x="1600200" y="1028700"/>
            <a:ext cx="13484813" cy="928459"/>
          </a:xfrm>
          <a:prstGeom prst="rect">
            <a:avLst/>
          </a:prstGeom>
        </p:spPr>
        <p:txBody>
          <a:bodyPr vert="horz" wrap="square" lIns="0" tIns="12700" rIns="0" bIns="0" rtlCol="0">
            <a:spAutoFit/>
          </a:bodyPr>
          <a:lstStyle/>
          <a:p>
            <a:pPr marL="12700" algn="l">
              <a:lnSpc>
                <a:spcPct val="100000"/>
              </a:lnSpc>
              <a:spcBef>
                <a:spcPts val="100"/>
              </a:spcBef>
            </a:pPr>
            <a:r>
              <a:rPr lang="en-AU" sz="5950" spc="400" dirty="0">
                <a:solidFill>
                  <a:srgbClr val="E4163E"/>
                </a:solidFill>
                <a:latin typeface="HelveticaNeueLT Pro 65 Md" panose="020B0604020202020204" pitchFamily="34" charset="0"/>
              </a:rPr>
              <a:t>Who is </a:t>
            </a:r>
            <a:r>
              <a:rPr sz="5950" spc="400" dirty="0">
                <a:solidFill>
                  <a:srgbClr val="E4163E"/>
                </a:solidFill>
                <a:latin typeface="HelveticaNeueLT Pro 65 Md" panose="020B0604020202020204" pitchFamily="34" charset="0"/>
              </a:rPr>
              <a:t>St </a:t>
            </a:r>
            <a:r>
              <a:rPr sz="5950" spc="550" dirty="0">
                <a:solidFill>
                  <a:srgbClr val="E4163E"/>
                </a:solidFill>
                <a:latin typeface="HelveticaNeueLT Pro 65 Md" panose="020B0604020202020204" pitchFamily="34" charset="0"/>
              </a:rPr>
              <a:t>John </a:t>
            </a:r>
            <a:r>
              <a:rPr sz="5950" spc="520" dirty="0">
                <a:solidFill>
                  <a:srgbClr val="E4163E"/>
                </a:solidFill>
                <a:latin typeface="HelveticaNeueLT Pro 65 Md" panose="020B0604020202020204" pitchFamily="34" charset="0"/>
              </a:rPr>
              <a:t>Ambulance</a:t>
            </a:r>
            <a:r>
              <a:rPr sz="5950" spc="-605" dirty="0">
                <a:solidFill>
                  <a:srgbClr val="E4163E"/>
                </a:solidFill>
                <a:latin typeface="HelveticaNeueLT Pro 65 Md" panose="020B0604020202020204" pitchFamily="34" charset="0"/>
              </a:rPr>
              <a:t> </a:t>
            </a:r>
            <a:r>
              <a:rPr sz="5950" spc="185" dirty="0">
                <a:solidFill>
                  <a:srgbClr val="E4163E"/>
                </a:solidFill>
                <a:latin typeface="HelveticaNeueLT Pro 65 Md" panose="020B0604020202020204" pitchFamily="34" charset="0"/>
              </a:rPr>
              <a:t>(NSW)</a:t>
            </a:r>
            <a:endParaRPr sz="5950" dirty="0">
              <a:latin typeface="HelveticaNeueLT Pro 65 Md" panose="020B0604020202020204" pitchFamily="34" charset="0"/>
            </a:endParaRPr>
          </a:p>
        </p:txBody>
      </p:sp>
      <p:sp>
        <p:nvSpPr>
          <p:cNvPr id="6" name="object 6"/>
          <p:cNvSpPr/>
          <p:nvPr/>
        </p:nvSpPr>
        <p:spPr>
          <a:xfrm>
            <a:off x="16217862" y="424242"/>
            <a:ext cx="1552037" cy="2738058"/>
          </a:xfrm>
          <a:prstGeom prst="rect">
            <a:avLst/>
          </a:prstGeom>
          <a:blipFill>
            <a:blip r:embed="rId2" cstate="print"/>
            <a:stretch>
              <a:fillRect/>
            </a:stretch>
          </a:blipFill>
        </p:spPr>
        <p:txBody>
          <a:bodyPr wrap="square" lIns="0" tIns="0" rIns="0" bIns="0" rtlCol="0"/>
          <a:lstStyle/>
          <a:p>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933" y="4916215"/>
            <a:ext cx="5730298" cy="38201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181600" y="7639901"/>
            <a:ext cx="8069225" cy="1080745"/>
          </a:xfrm>
          <a:prstGeom prst="rect">
            <a:avLst/>
          </a:prstGeom>
        </p:spPr>
        <p:txBody>
          <a:bodyPr vert="horz" wrap="square" lIns="0" tIns="12065" rIns="0" bIns="0" rtlCol="0">
            <a:spAutoFit/>
          </a:bodyPr>
          <a:lstStyle/>
          <a:p>
            <a:pPr marL="281940" marR="5080" indent="-269875" algn="ctr">
              <a:lnSpc>
                <a:spcPct val="111700"/>
              </a:lnSpc>
              <a:spcBef>
                <a:spcPts val="95"/>
              </a:spcBef>
              <a:tabLst>
                <a:tab pos="826769" algn="l"/>
                <a:tab pos="1463040" algn="l"/>
                <a:tab pos="1638935" algn="l"/>
                <a:tab pos="3301365" algn="l"/>
                <a:tab pos="3368040" algn="l"/>
                <a:tab pos="4760595" algn="l"/>
                <a:tab pos="5792470" algn="l"/>
                <a:tab pos="6346190" algn="l"/>
                <a:tab pos="6722745" algn="l"/>
              </a:tabLst>
            </a:pPr>
            <a:r>
              <a:rPr sz="3150" b="0" dirty="0">
                <a:cs typeface="HelveticaNeueLT Pro 45 Lt"/>
              </a:rPr>
              <a:t>We</a:t>
            </a:r>
            <a:r>
              <a:rPr lang="en-AU" sz="3150" b="0" dirty="0">
                <a:cs typeface="HelveticaNeueLT Pro 45 Lt"/>
              </a:rPr>
              <a:t> </a:t>
            </a:r>
            <a:r>
              <a:rPr sz="3150" b="0" dirty="0">
                <a:cs typeface="HelveticaNeueLT Pro 45 Lt"/>
              </a:rPr>
              <a:t>are</a:t>
            </a:r>
            <a:r>
              <a:rPr lang="en-AU" sz="3150" dirty="0">
                <a:cs typeface="HelveticaNeueLT Pro 45 Lt"/>
              </a:rPr>
              <a:t> </a:t>
            </a:r>
            <a:r>
              <a:rPr sz="3150" b="0" dirty="0">
                <a:cs typeface="HelveticaNeueLT Pro 45 Lt"/>
              </a:rPr>
              <a:t>gaining</a:t>
            </a:r>
            <a:r>
              <a:rPr lang="en-AU" sz="3150" b="0" dirty="0">
                <a:cs typeface="HelveticaNeueLT Pro 45 Lt"/>
              </a:rPr>
              <a:t> </a:t>
            </a:r>
            <a:r>
              <a:rPr sz="3150" b="0" dirty="0">
                <a:cs typeface="HelveticaNeueLT Pro 45 Lt"/>
              </a:rPr>
              <a:t>momentum</a:t>
            </a:r>
            <a:r>
              <a:rPr lang="en-AU" sz="3150" dirty="0">
                <a:cs typeface="HelveticaNeueLT Pro 45 Lt"/>
              </a:rPr>
              <a:t> </a:t>
            </a:r>
            <a:r>
              <a:rPr sz="3150" b="0" dirty="0">
                <a:cs typeface="HelveticaNeueLT Pro 45 Lt"/>
              </a:rPr>
              <a:t>and</a:t>
            </a:r>
            <a:r>
              <a:rPr lang="en-AU" sz="3150" b="0" dirty="0">
                <a:cs typeface="HelveticaNeueLT Pro 45 Lt"/>
              </a:rPr>
              <a:t> </a:t>
            </a:r>
            <a:r>
              <a:rPr sz="3150" b="0" dirty="0">
                <a:cs typeface="HelveticaNeueLT Pro 45 Lt"/>
              </a:rPr>
              <a:t>we</a:t>
            </a:r>
            <a:endParaRPr lang="en-AU" sz="3150" dirty="0">
              <a:cs typeface="HelveticaNeueLT Pro 45 Lt"/>
            </a:endParaRPr>
          </a:p>
          <a:p>
            <a:pPr marL="281940" marR="5080" indent="-269875" algn="ctr">
              <a:lnSpc>
                <a:spcPct val="111700"/>
              </a:lnSpc>
              <a:spcBef>
                <a:spcPts val="95"/>
              </a:spcBef>
              <a:tabLst>
                <a:tab pos="826769" algn="l"/>
                <a:tab pos="1463040" algn="l"/>
                <a:tab pos="1638935" algn="l"/>
                <a:tab pos="3301365" algn="l"/>
                <a:tab pos="3368040" algn="l"/>
                <a:tab pos="4760595" algn="l"/>
                <a:tab pos="5792470" algn="l"/>
                <a:tab pos="6346190" algn="l"/>
                <a:tab pos="6722745" algn="l"/>
              </a:tabLst>
            </a:pPr>
            <a:r>
              <a:rPr lang="en-AU" sz="3150" dirty="0">
                <a:cs typeface="HelveticaNeueLT Pro 45 Lt"/>
              </a:rPr>
              <a:t>n</a:t>
            </a:r>
            <a:r>
              <a:rPr sz="3150" b="0" dirty="0" err="1">
                <a:cs typeface="HelveticaNeueLT Pro 45 Lt"/>
              </a:rPr>
              <a:t>eed</a:t>
            </a:r>
            <a:r>
              <a:rPr lang="en-AU" sz="3150" b="0" dirty="0">
                <a:cs typeface="HelveticaNeueLT Pro 45 Lt"/>
              </a:rPr>
              <a:t> </a:t>
            </a:r>
            <a:r>
              <a:rPr sz="3150" b="0" dirty="0">
                <a:cs typeface="HelveticaNeueLT Pro 45 Lt"/>
              </a:rPr>
              <a:t>to</a:t>
            </a:r>
            <a:r>
              <a:rPr lang="en-AU" sz="3150" b="0" dirty="0">
                <a:cs typeface="HelveticaNeueLT Pro 45 Lt"/>
              </a:rPr>
              <a:t> </a:t>
            </a:r>
            <a:r>
              <a:rPr sz="3050" b="1" dirty="0">
                <a:cs typeface="Arial"/>
              </a:rPr>
              <a:t>make</a:t>
            </a:r>
            <a:r>
              <a:rPr lang="en-AU" sz="3050" b="1" dirty="0">
                <a:cs typeface="Arial"/>
              </a:rPr>
              <a:t> </a:t>
            </a:r>
            <a:r>
              <a:rPr sz="3050" b="1" dirty="0">
                <a:cs typeface="Arial"/>
              </a:rPr>
              <a:t>every</a:t>
            </a:r>
            <a:r>
              <a:rPr lang="en-AU" sz="3050" b="1" dirty="0">
                <a:cs typeface="Arial"/>
              </a:rPr>
              <a:t> </a:t>
            </a:r>
            <a:r>
              <a:rPr sz="3050" b="1" dirty="0">
                <a:cs typeface="Arial"/>
              </a:rPr>
              <a:t>action</a:t>
            </a:r>
            <a:r>
              <a:rPr lang="en-AU" sz="3050" b="1" dirty="0">
                <a:cs typeface="Arial"/>
              </a:rPr>
              <a:t> </a:t>
            </a:r>
            <a:r>
              <a:rPr sz="3050" b="1" dirty="0">
                <a:cs typeface="Arial"/>
              </a:rPr>
              <a:t>count</a:t>
            </a:r>
            <a:r>
              <a:rPr lang="en-AU" sz="3050" b="1" dirty="0">
                <a:cs typeface="Arial"/>
              </a:rPr>
              <a:t>.</a:t>
            </a:r>
            <a:endParaRPr sz="3050" b="1" dirty="0">
              <a:cs typeface="Arial"/>
            </a:endParaRPr>
          </a:p>
        </p:txBody>
      </p:sp>
      <p:sp>
        <p:nvSpPr>
          <p:cNvPr id="3" name="object 3"/>
          <p:cNvSpPr/>
          <p:nvPr/>
        </p:nvSpPr>
        <p:spPr>
          <a:xfrm>
            <a:off x="2458520" y="2802787"/>
            <a:ext cx="13371481" cy="401925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746089" y="3580005"/>
            <a:ext cx="1363980" cy="382797"/>
          </a:xfrm>
          <a:prstGeom prst="rect">
            <a:avLst/>
          </a:prstGeom>
        </p:spPr>
        <p:txBody>
          <a:bodyPr vert="horz" wrap="square" lIns="0" tIns="13335" rIns="0" bIns="0" rtlCol="0">
            <a:spAutoFit/>
          </a:bodyPr>
          <a:lstStyle/>
          <a:p>
            <a:pPr marL="12700">
              <a:lnSpc>
                <a:spcPct val="100000"/>
              </a:lnSpc>
              <a:spcBef>
                <a:spcPts val="105"/>
              </a:spcBef>
            </a:pPr>
            <a:r>
              <a:rPr sz="2400" b="1" spc="240" dirty="0">
                <a:solidFill>
                  <a:srgbClr val="E4163E"/>
                </a:solidFill>
                <a:cs typeface="Arial"/>
              </a:rPr>
              <a:t>E</a:t>
            </a:r>
            <a:r>
              <a:rPr sz="2400" b="1" spc="340" dirty="0">
                <a:solidFill>
                  <a:srgbClr val="E4163E"/>
                </a:solidFill>
                <a:cs typeface="Arial"/>
              </a:rPr>
              <a:t>N</a:t>
            </a:r>
            <a:r>
              <a:rPr sz="2400" b="1" spc="265" dirty="0">
                <a:solidFill>
                  <a:srgbClr val="E4163E"/>
                </a:solidFill>
                <a:cs typeface="Arial"/>
              </a:rPr>
              <a:t>G</a:t>
            </a:r>
            <a:r>
              <a:rPr sz="2400" b="1" spc="325" dirty="0">
                <a:solidFill>
                  <a:srgbClr val="E4163E"/>
                </a:solidFill>
                <a:cs typeface="Arial"/>
              </a:rPr>
              <a:t>A</a:t>
            </a:r>
            <a:r>
              <a:rPr sz="2400" b="1" spc="265" dirty="0">
                <a:solidFill>
                  <a:srgbClr val="E4163E"/>
                </a:solidFill>
                <a:cs typeface="Arial"/>
              </a:rPr>
              <a:t>G</a:t>
            </a:r>
            <a:r>
              <a:rPr sz="2400" b="1" spc="90" dirty="0">
                <a:solidFill>
                  <a:srgbClr val="E4163E"/>
                </a:solidFill>
                <a:cs typeface="Arial"/>
              </a:rPr>
              <a:t>E</a:t>
            </a:r>
            <a:endParaRPr sz="2400" b="1" dirty="0">
              <a:cs typeface="Arial"/>
            </a:endParaRPr>
          </a:p>
        </p:txBody>
      </p:sp>
      <p:sp>
        <p:nvSpPr>
          <p:cNvPr id="5" name="object 5"/>
          <p:cNvSpPr txBox="1"/>
          <p:nvPr/>
        </p:nvSpPr>
        <p:spPr>
          <a:xfrm>
            <a:off x="6818450" y="3580005"/>
            <a:ext cx="1299210" cy="382797"/>
          </a:xfrm>
          <a:prstGeom prst="rect">
            <a:avLst/>
          </a:prstGeom>
        </p:spPr>
        <p:txBody>
          <a:bodyPr vert="horz" wrap="square" lIns="0" tIns="13335" rIns="0" bIns="0" rtlCol="0">
            <a:spAutoFit/>
          </a:bodyPr>
          <a:lstStyle/>
          <a:p>
            <a:pPr marL="12700" algn="ctr">
              <a:lnSpc>
                <a:spcPct val="100000"/>
              </a:lnSpc>
              <a:spcBef>
                <a:spcPts val="105"/>
              </a:spcBef>
            </a:pPr>
            <a:r>
              <a:rPr sz="2400" b="1" spc="240" dirty="0">
                <a:solidFill>
                  <a:srgbClr val="E4163E"/>
                </a:solidFill>
                <a:cs typeface="Arial"/>
              </a:rPr>
              <a:t>E</a:t>
            </a:r>
            <a:r>
              <a:rPr sz="2400" b="1" spc="340" dirty="0">
                <a:solidFill>
                  <a:srgbClr val="E4163E"/>
                </a:solidFill>
                <a:cs typeface="Arial"/>
              </a:rPr>
              <a:t>N</a:t>
            </a:r>
            <a:r>
              <a:rPr sz="2400" b="1" spc="325" dirty="0">
                <a:solidFill>
                  <a:srgbClr val="E4163E"/>
                </a:solidFill>
                <a:cs typeface="Arial"/>
              </a:rPr>
              <a:t>A</a:t>
            </a:r>
            <a:r>
              <a:rPr sz="2400" b="1" spc="370" dirty="0">
                <a:solidFill>
                  <a:srgbClr val="E4163E"/>
                </a:solidFill>
                <a:cs typeface="Arial"/>
              </a:rPr>
              <a:t>B</a:t>
            </a:r>
            <a:r>
              <a:rPr sz="2400" b="1" spc="345" dirty="0">
                <a:solidFill>
                  <a:srgbClr val="E4163E"/>
                </a:solidFill>
                <a:cs typeface="Arial"/>
              </a:rPr>
              <a:t>L</a:t>
            </a:r>
            <a:r>
              <a:rPr sz="2400" b="1" spc="90" dirty="0">
                <a:solidFill>
                  <a:srgbClr val="E4163E"/>
                </a:solidFill>
                <a:cs typeface="Arial"/>
              </a:rPr>
              <a:t>E</a:t>
            </a:r>
            <a:endParaRPr sz="2400" b="1" dirty="0">
              <a:cs typeface="Arial"/>
            </a:endParaRPr>
          </a:p>
        </p:txBody>
      </p:sp>
      <p:sp>
        <p:nvSpPr>
          <p:cNvPr id="6" name="object 6"/>
          <p:cNvSpPr txBox="1"/>
          <p:nvPr/>
        </p:nvSpPr>
        <p:spPr>
          <a:xfrm>
            <a:off x="9726403" y="3580005"/>
            <a:ext cx="1849120" cy="382797"/>
          </a:xfrm>
          <a:prstGeom prst="rect">
            <a:avLst/>
          </a:prstGeom>
        </p:spPr>
        <p:txBody>
          <a:bodyPr vert="horz" wrap="square" lIns="0" tIns="13335" rIns="0" bIns="0" rtlCol="0">
            <a:spAutoFit/>
          </a:bodyPr>
          <a:lstStyle/>
          <a:p>
            <a:pPr marL="12700" algn="ctr">
              <a:lnSpc>
                <a:spcPct val="100000"/>
              </a:lnSpc>
              <a:spcBef>
                <a:spcPts val="105"/>
              </a:spcBef>
            </a:pPr>
            <a:r>
              <a:rPr sz="2400" b="1" spc="280" dirty="0">
                <a:solidFill>
                  <a:srgbClr val="E4163E"/>
                </a:solidFill>
                <a:cs typeface="Arial"/>
              </a:rPr>
              <a:t>REIMAGINE</a:t>
            </a:r>
            <a:endParaRPr sz="2400" b="1" dirty="0">
              <a:cs typeface="Arial"/>
            </a:endParaRPr>
          </a:p>
        </p:txBody>
      </p:sp>
      <p:sp>
        <p:nvSpPr>
          <p:cNvPr id="7" name="object 7"/>
          <p:cNvSpPr txBox="1"/>
          <p:nvPr/>
        </p:nvSpPr>
        <p:spPr>
          <a:xfrm>
            <a:off x="12555100" y="3580005"/>
            <a:ext cx="2543175" cy="382797"/>
          </a:xfrm>
          <a:prstGeom prst="rect">
            <a:avLst/>
          </a:prstGeom>
        </p:spPr>
        <p:txBody>
          <a:bodyPr vert="horz" wrap="square" lIns="0" tIns="13335" rIns="0" bIns="0" rtlCol="0">
            <a:spAutoFit/>
          </a:bodyPr>
          <a:lstStyle/>
          <a:p>
            <a:pPr marL="12700" algn="ctr">
              <a:lnSpc>
                <a:spcPct val="100000"/>
              </a:lnSpc>
              <a:spcBef>
                <a:spcPts val="105"/>
              </a:spcBef>
            </a:pPr>
            <a:r>
              <a:rPr sz="2400" b="1" spc="260" dirty="0">
                <a:solidFill>
                  <a:srgbClr val="E4163E"/>
                </a:solidFill>
                <a:cs typeface="Arial"/>
              </a:rPr>
              <a:t>FUTURE</a:t>
            </a:r>
            <a:r>
              <a:rPr sz="2400" b="1" spc="310" dirty="0">
                <a:solidFill>
                  <a:srgbClr val="E4163E"/>
                </a:solidFill>
                <a:cs typeface="Arial"/>
              </a:rPr>
              <a:t> </a:t>
            </a:r>
            <a:r>
              <a:rPr sz="2400" b="1" spc="254" dirty="0">
                <a:solidFill>
                  <a:srgbClr val="E4163E"/>
                </a:solidFill>
                <a:cs typeface="Arial"/>
              </a:rPr>
              <a:t>PROOF</a:t>
            </a:r>
            <a:endParaRPr sz="2400" b="1" dirty="0">
              <a:cs typeface="Arial"/>
            </a:endParaRPr>
          </a:p>
        </p:txBody>
      </p:sp>
      <p:sp>
        <p:nvSpPr>
          <p:cNvPr id="8" name="object 8"/>
          <p:cNvSpPr txBox="1"/>
          <p:nvPr/>
        </p:nvSpPr>
        <p:spPr>
          <a:xfrm>
            <a:off x="9644545" y="4120196"/>
            <a:ext cx="1964055" cy="1862946"/>
          </a:xfrm>
          <a:prstGeom prst="rect">
            <a:avLst/>
          </a:prstGeom>
        </p:spPr>
        <p:txBody>
          <a:bodyPr vert="horz" wrap="square" lIns="0" tIns="12700" rIns="0" bIns="0" rtlCol="0">
            <a:spAutoFit/>
          </a:bodyPr>
          <a:lstStyle/>
          <a:p>
            <a:pPr marL="12700" marR="5080" algn="ctr">
              <a:lnSpc>
                <a:spcPct val="113199"/>
              </a:lnSpc>
              <a:spcBef>
                <a:spcPts val="100"/>
              </a:spcBef>
            </a:pPr>
            <a:r>
              <a:rPr b="0" dirty="0">
                <a:cs typeface="HelveticaNeueLT Pro 45 Lt"/>
              </a:rPr>
              <a:t>We don't throw the baby out with the bathwater but we continually look for better ways of doing  things.</a:t>
            </a:r>
            <a:endParaRPr dirty="0">
              <a:cs typeface="HelveticaNeueLT Pro 45 Lt"/>
            </a:endParaRPr>
          </a:p>
        </p:txBody>
      </p:sp>
      <p:sp>
        <p:nvSpPr>
          <p:cNvPr id="9" name="object 9"/>
          <p:cNvSpPr txBox="1"/>
          <p:nvPr/>
        </p:nvSpPr>
        <p:spPr>
          <a:xfrm>
            <a:off x="12853979" y="4122045"/>
            <a:ext cx="1945639" cy="1215076"/>
          </a:xfrm>
          <a:prstGeom prst="rect">
            <a:avLst/>
          </a:prstGeom>
        </p:spPr>
        <p:txBody>
          <a:bodyPr vert="horz" wrap="square" lIns="0" tIns="11430" rIns="0" bIns="0" rtlCol="0">
            <a:spAutoFit/>
          </a:bodyPr>
          <a:lstStyle/>
          <a:p>
            <a:pPr marL="12700" marR="5080" algn="ctr">
              <a:lnSpc>
                <a:spcPct val="109900"/>
              </a:lnSpc>
              <a:spcBef>
                <a:spcPts val="90"/>
              </a:spcBef>
            </a:pPr>
            <a:r>
              <a:rPr b="0" dirty="0">
                <a:cs typeface="HelveticaNeueLT Pro 45 Lt"/>
              </a:rPr>
              <a:t>We have to be  sustainable if we  want to be here  for another 150  years.</a:t>
            </a:r>
            <a:endParaRPr dirty="0">
              <a:cs typeface="HelveticaNeueLT Pro 45 Lt"/>
            </a:endParaRPr>
          </a:p>
        </p:txBody>
      </p:sp>
      <p:sp>
        <p:nvSpPr>
          <p:cNvPr id="10" name="object 10"/>
          <p:cNvSpPr txBox="1"/>
          <p:nvPr/>
        </p:nvSpPr>
        <p:spPr>
          <a:xfrm>
            <a:off x="6549803" y="4265870"/>
            <a:ext cx="1849364" cy="1535036"/>
          </a:xfrm>
          <a:prstGeom prst="rect">
            <a:avLst/>
          </a:prstGeom>
        </p:spPr>
        <p:txBody>
          <a:bodyPr vert="horz" wrap="square" lIns="0" tIns="11430" rIns="0" bIns="0" rtlCol="0">
            <a:spAutoFit/>
          </a:bodyPr>
          <a:lstStyle/>
          <a:p>
            <a:pPr marL="12700" marR="5080" indent="215900" algn="ctr">
              <a:lnSpc>
                <a:spcPct val="109900"/>
              </a:lnSpc>
              <a:spcBef>
                <a:spcPts val="90"/>
              </a:spcBef>
            </a:pPr>
            <a:r>
              <a:rPr b="0" dirty="0">
                <a:cs typeface="HelveticaNeueLT Pro 45 Lt"/>
              </a:rPr>
              <a:t>We detangle our</a:t>
            </a:r>
            <a:r>
              <a:rPr lang="en-AU" b="0" dirty="0">
                <a:cs typeface="HelveticaNeueLT Pro 45 Lt"/>
              </a:rPr>
              <a:t> </a:t>
            </a:r>
            <a:r>
              <a:rPr b="0" dirty="0">
                <a:cs typeface="HelveticaNeueLT Pro 45 Lt"/>
              </a:rPr>
              <a:t>environment</a:t>
            </a:r>
            <a:r>
              <a:rPr lang="en-AU" dirty="0">
                <a:cs typeface="HelveticaNeueLT Pro 45 Lt"/>
              </a:rPr>
              <a:t> </a:t>
            </a:r>
            <a:r>
              <a:rPr b="0" dirty="0">
                <a:cs typeface="HelveticaNeueLT Pro 45 Lt"/>
              </a:rPr>
              <a:t>and</a:t>
            </a:r>
            <a:r>
              <a:rPr lang="en-AU" b="0" dirty="0">
                <a:cs typeface="HelveticaNeueLT Pro 45 Lt"/>
              </a:rPr>
              <a:t> </a:t>
            </a:r>
            <a:r>
              <a:rPr b="0" dirty="0">
                <a:cs typeface="HelveticaNeueLT Pro 45 Lt"/>
              </a:rPr>
              <a:t>make St John easier to work with.</a:t>
            </a:r>
            <a:endParaRPr dirty="0">
              <a:cs typeface="HelveticaNeueLT Pro 45 Lt"/>
            </a:endParaRPr>
          </a:p>
        </p:txBody>
      </p:sp>
      <p:sp>
        <p:nvSpPr>
          <p:cNvPr id="11" name="object 11"/>
          <p:cNvSpPr txBox="1"/>
          <p:nvPr/>
        </p:nvSpPr>
        <p:spPr>
          <a:xfrm>
            <a:off x="3512210" y="4297749"/>
            <a:ext cx="1831339" cy="1215076"/>
          </a:xfrm>
          <a:prstGeom prst="rect">
            <a:avLst/>
          </a:prstGeom>
        </p:spPr>
        <p:txBody>
          <a:bodyPr vert="horz" wrap="square" lIns="0" tIns="11430" rIns="0" bIns="0" rtlCol="0">
            <a:spAutoFit/>
          </a:bodyPr>
          <a:lstStyle/>
          <a:p>
            <a:pPr marL="12065" marR="5080" indent="-635" algn="ctr">
              <a:lnSpc>
                <a:spcPct val="109900"/>
              </a:lnSpc>
              <a:spcBef>
                <a:spcPts val="90"/>
              </a:spcBef>
            </a:pPr>
            <a:r>
              <a:rPr b="0" dirty="0">
                <a:cs typeface="HelveticaNeueLT Pro 45 Lt"/>
              </a:rPr>
              <a:t>We listen to  stakeholders  views and bring  people on the  journey.</a:t>
            </a:r>
            <a:endParaRPr dirty="0">
              <a:cs typeface="HelveticaNeueLT Pro 45 Lt"/>
            </a:endParaRPr>
          </a:p>
        </p:txBody>
      </p:sp>
      <p:sp>
        <p:nvSpPr>
          <p:cNvPr id="13" name="object 13"/>
          <p:cNvSpPr/>
          <p:nvPr/>
        </p:nvSpPr>
        <p:spPr>
          <a:xfrm>
            <a:off x="16129328" y="419100"/>
            <a:ext cx="1552037" cy="2738058"/>
          </a:xfrm>
          <a:prstGeom prst="rect">
            <a:avLst/>
          </a:prstGeom>
          <a:blipFill>
            <a:blip r:embed="rId3" cstate="print"/>
            <a:stretch>
              <a:fillRect/>
            </a:stretch>
          </a:blipFill>
        </p:spPr>
        <p:txBody>
          <a:bodyPr wrap="square" lIns="0" tIns="0" rIns="0" bIns="0" rtlCol="0"/>
          <a:lstStyle/>
          <a:p>
            <a:endParaRPr/>
          </a:p>
        </p:txBody>
      </p:sp>
      <p:sp>
        <p:nvSpPr>
          <p:cNvPr id="14" name="object 2"/>
          <p:cNvSpPr txBox="1">
            <a:spLocks/>
          </p:cNvSpPr>
          <p:nvPr/>
        </p:nvSpPr>
        <p:spPr>
          <a:xfrm>
            <a:off x="2556288" y="1023450"/>
            <a:ext cx="7987030" cy="811761"/>
          </a:xfrm>
          <a:prstGeom prst="rect">
            <a:avLst/>
          </a:prstGeom>
        </p:spPr>
        <p:txBody>
          <a:bodyPr vert="horz" wrap="square" lIns="0" tIns="11430" rIns="0" bIns="0" rtlCol="0">
            <a:spAutoFit/>
          </a:bodyPr>
          <a:lstStyle>
            <a:lvl1pPr>
              <a:defRPr sz="8250" b="0" i="0">
                <a:solidFill>
                  <a:schemeClr val="bg1"/>
                </a:solidFill>
                <a:latin typeface="Arial"/>
                <a:ea typeface="+mj-ea"/>
                <a:cs typeface="Arial"/>
              </a:defRPr>
            </a:lvl1pPr>
          </a:lstStyle>
          <a:p>
            <a:pPr marL="12700">
              <a:spcBef>
                <a:spcPts val="90"/>
              </a:spcBef>
            </a:pPr>
            <a:r>
              <a:rPr lang="en-AU" sz="5200" kern="0" spc="215" dirty="0">
                <a:solidFill>
                  <a:srgbClr val="E4163E"/>
                </a:solidFill>
                <a:latin typeface="HelveticaNeueLT Pro 65 Md" panose="020B0604020202020204" pitchFamily="34" charset="0"/>
              </a:rPr>
              <a:t>How we take action</a:t>
            </a:r>
            <a:endParaRPr lang="en-AU" sz="5200" kern="0" dirty="0">
              <a:latin typeface="HelveticaNeueLT Pro 65 Md"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object 4"/>
          <p:cNvSpPr txBox="1"/>
          <p:nvPr/>
        </p:nvSpPr>
        <p:spPr>
          <a:xfrm>
            <a:off x="1295400" y="1485900"/>
            <a:ext cx="15697200" cy="902170"/>
          </a:xfrm>
          <a:prstGeom prst="rect">
            <a:avLst/>
          </a:prstGeom>
        </p:spPr>
        <p:txBody>
          <a:bodyPr vert="horz" wrap="square" lIns="0" tIns="29845" rIns="0" bIns="0" rtlCol="0">
            <a:spAutoFit/>
          </a:bodyPr>
          <a:lstStyle/>
          <a:p>
            <a:pPr marL="12700" marR="5080" algn="ctr">
              <a:lnSpc>
                <a:spcPts val="6830"/>
              </a:lnSpc>
              <a:spcBef>
                <a:spcPts val="235"/>
              </a:spcBef>
            </a:pPr>
            <a:r>
              <a:rPr sz="5600" b="1" spc="-5" dirty="0">
                <a:solidFill>
                  <a:srgbClr val="FFFFFF"/>
                </a:solidFill>
                <a:latin typeface="HelveticaNeueLT Pro 65 Md" panose="020B0604020202020204" pitchFamily="34" charset="0"/>
                <a:cs typeface="Lucida Sans"/>
              </a:rPr>
              <a:t>C</a:t>
            </a:r>
            <a:r>
              <a:rPr lang="en-AU" sz="5600" b="1" spc="-5" dirty="0">
                <a:solidFill>
                  <a:srgbClr val="FFFFFF"/>
                </a:solidFill>
                <a:latin typeface="HelveticaNeueLT Pro 65 Md" panose="020B0604020202020204" pitchFamily="34" charset="0"/>
                <a:cs typeface="Lucida Sans"/>
              </a:rPr>
              <a:t>ore Projects that underpinned the change</a:t>
            </a:r>
            <a:endParaRPr sz="5600" dirty="0">
              <a:latin typeface="HelveticaNeueLT Pro 65 Md" panose="020B0604020202020204" pitchFamily="34" charset="0"/>
              <a:cs typeface="Lucida Sans"/>
            </a:endParaRPr>
          </a:p>
        </p:txBody>
      </p:sp>
    </p:spTree>
    <p:extLst>
      <p:ext uri="{BB962C8B-B14F-4D97-AF65-F5344CB8AC3E}">
        <p14:creationId xmlns:p14="http://schemas.microsoft.com/office/powerpoint/2010/main" val="160626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129328" y="424242"/>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29382" y="2555620"/>
            <a:ext cx="5482255" cy="3894015"/>
          </a:xfrm>
          <a:prstGeom prst="rect">
            <a:avLst/>
          </a:prstGeom>
        </p:spPr>
        <p:txBody>
          <a:bodyPr vert="horz" wrap="square" lIns="0" tIns="15875" rIns="0" bIns="0" rtlCol="0">
            <a:spAutoFit/>
          </a:bodyPr>
          <a:lstStyle/>
          <a:p>
            <a:pPr marL="285750" indent="-285750">
              <a:buFont typeface="Arial" panose="020B0604020202020204" pitchFamily="34" charset="0"/>
              <a:buChar char="•"/>
            </a:pPr>
            <a:r>
              <a:rPr lang="en-AU" sz="2800" dirty="0"/>
              <a:t>There is cooperation between Volunteers &amp; Corporate </a:t>
            </a:r>
          </a:p>
          <a:p>
            <a:pPr marL="285750" indent="-285750">
              <a:buFont typeface="Arial" panose="020B0604020202020204" pitchFamily="34" charset="0"/>
              <a:buChar char="•"/>
            </a:pPr>
            <a:r>
              <a:rPr lang="en-AU" sz="2800" dirty="0"/>
              <a:t>Information and knowledge is shared between Volunteers &amp; Corporate </a:t>
            </a:r>
          </a:p>
          <a:p>
            <a:pPr marL="285750" indent="-285750">
              <a:buFont typeface="Arial" panose="020B0604020202020204" pitchFamily="34" charset="0"/>
              <a:buChar char="•"/>
            </a:pPr>
            <a:r>
              <a:rPr lang="en-AU" sz="2800" dirty="0"/>
              <a:t>Information and knowledge is shared between Corporate Teams </a:t>
            </a:r>
          </a:p>
          <a:p>
            <a:pPr marL="285750" indent="-285750">
              <a:buFont typeface="Arial" panose="020B0604020202020204" pitchFamily="34" charset="0"/>
              <a:buChar char="•"/>
            </a:pPr>
            <a:r>
              <a:rPr lang="en-AU" sz="2800" dirty="0"/>
              <a:t>Information and knowledge is shared between </a:t>
            </a:r>
            <a:r>
              <a:rPr lang="en-AU" sz="2800"/>
              <a:t>Volunteers </a:t>
            </a:r>
            <a:endParaRPr lang="en-AU" sz="2800" dirty="0"/>
          </a:p>
        </p:txBody>
      </p:sp>
      <p:grpSp>
        <p:nvGrpSpPr>
          <p:cNvPr id="5" name="Group 4"/>
          <p:cNvGrpSpPr/>
          <p:nvPr/>
        </p:nvGrpSpPr>
        <p:grpSpPr>
          <a:xfrm>
            <a:off x="7467600" y="2400300"/>
            <a:ext cx="8173825" cy="6273437"/>
            <a:chOff x="4003384" y="893304"/>
            <a:chExt cx="4535603" cy="3661948"/>
          </a:xfrm>
        </p:grpSpPr>
        <p:sp>
          <p:nvSpPr>
            <p:cNvPr id="6" name="Flowchart: Manual Input 5"/>
            <p:cNvSpPr/>
            <p:nvPr/>
          </p:nvSpPr>
          <p:spPr>
            <a:xfrm>
              <a:off x="4062901" y="3587512"/>
              <a:ext cx="4476086" cy="967740"/>
            </a:xfrm>
            <a:prstGeom prst="flowChartManualInpu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Arial"/>
                <a:ea typeface="+mn-ea"/>
                <a:cs typeface="+mn-cs"/>
              </a:endParaRPr>
            </a:p>
          </p:txBody>
        </p:sp>
        <p:sp>
          <p:nvSpPr>
            <p:cNvPr id="7" name="Flowchart: Manual Input 6"/>
            <p:cNvSpPr/>
            <p:nvPr/>
          </p:nvSpPr>
          <p:spPr>
            <a:xfrm rot="10800000">
              <a:off x="4003384" y="893304"/>
              <a:ext cx="4442840" cy="2270760"/>
            </a:xfrm>
            <a:prstGeom prst="flowChartManualInpu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Right Arrow 7"/>
            <p:cNvSpPr/>
            <p:nvPr/>
          </p:nvSpPr>
          <p:spPr>
            <a:xfrm>
              <a:off x="6788327" y="1941935"/>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9" name="Right Arrow 8"/>
            <p:cNvSpPr/>
            <p:nvPr/>
          </p:nvSpPr>
          <p:spPr>
            <a:xfrm>
              <a:off x="4565018" y="4071382"/>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0" name="Right Arrow 9"/>
            <p:cNvSpPr/>
            <p:nvPr/>
          </p:nvSpPr>
          <p:spPr>
            <a:xfrm rot="16200000">
              <a:off x="5925182" y="3251069"/>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1" name="Right Arrow 10"/>
            <p:cNvSpPr/>
            <p:nvPr/>
          </p:nvSpPr>
          <p:spPr>
            <a:xfrm rot="16200000">
              <a:off x="7919442" y="2992891"/>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2" name="Right Arrow 11"/>
            <p:cNvSpPr/>
            <p:nvPr/>
          </p:nvSpPr>
          <p:spPr>
            <a:xfrm rot="5400000">
              <a:off x="6674859" y="3068189"/>
              <a:ext cx="365760" cy="322826"/>
            </a:xfrm>
            <a:prstGeom prst="rightArrow">
              <a:avLst>
                <a:gd name="adj1" fmla="val 54720"/>
                <a:gd name="adj2" fmla="val 50000"/>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3" name="Right Arrow 12"/>
            <p:cNvSpPr/>
            <p:nvPr/>
          </p:nvSpPr>
          <p:spPr>
            <a:xfrm rot="7985124">
              <a:off x="7687171" y="3762523"/>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4" name="Right Arrow 13"/>
            <p:cNvSpPr/>
            <p:nvPr/>
          </p:nvSpPr>
          <p:spPr>
            <a:xfrm rot="5400000">
              <a:off x="5214920" y="3153152"/>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5" name="Right Arrow 14"/>
            <p:cNvSpPr/>
            <p:nvPr/>
          </p:nvSpPr>
          <p:spPr>
            <a:xfrm>
              <a:off x="4382138" y="1384739"/>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6" name="Right Arrow 15"/>
            <p:cNvSpPr/>
            <p:nvPr/>
          </p:nvSpPr>
          <p:spPr>
            <a:xfrm rot="14538838">
              <a:off x="7687171" y="2084947"/>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7" name="Right Arrow 16"/>
            <p:cNvSpPr/>
            <p:nvPr/>
          </p:nvSpPr>
          <p:spPr>
            <a:xfrm>
              <a:off x="4630103" y="2264761"/>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8" name="Right Arrow 17"/>
            <p:cNvSpPr/>
            <p:nvPr/>
          </p:nvSpPr>
          <p:spPr>
            <a:xfrm>
              <a:off x="6072404" y="2083275"/>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19" name="Right Arrow 18"/>
            <p:cNvSpPr/>
            <p:nvPr/>
          </p:nvSpPr>
          <p:spPr>
            <a:xfrm rot="18984571">
              <a:off x="6145065" y="1310470"/>
              <a:ext cx="421211"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20" name="Right Arrow 19"/>
            <p:cNvSpPr/>
            <p:nvPr/>
          </p:nvSpPr>
          <p:spPr>
            <a:xfrm rot="13279146">
              <a:off x="5397800" y="2430780"/>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21" name="Right Arrow 20"/>
            <p:cNvSpPr/>
            <p:nvPr/>
          </p:nvSpPr>
          <p:spPr>
            <a:xfrm rot="5400000">
              <a:off x="5304827" y="1311696"/>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22" name="Right Arrow 21"/>
            <p:cNvSpPr/>
            <p:nvPr/>
          </p:nvSpPr>
          <p:spPr>
            <a:xfrm rot="5400000">
              <a:off x="7758029" y="1348563"/>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sp>
          <p:nvSpPr>
            <p:cNvPr id="23" name="Right Arrow 22"/>
            <p:cNvSpPr/>
            <p:nvPr/>
          </p:nvSpPr>
          <p:spPr>
            <a:xfrm rot="12952520">
              <a:off x="7108190" y="4043434"/>
              <a:ext cx="365760" cy="322826"/>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a:ea typeface="+mn-ea"/>
                <a:cs typeface="+mn-cs"/>
              </a:endParaRPr>
            </a:p>
          </p:txBody>
        </p:sp>
      </p:grpSp>
      <p:sp>
        <p:nvSpPr>
          <p:cNvPr id="24" name="TextBox 23"/>
          <p:cNvSpPr txBox="1"/>
          <p:nvPr/>
        </p:nvSpPr>
        <p:spPr>
          <a:xfrm>
            <a:off x="8546798" y="3928048"/>
            <a:ext cx="3103248" cy="646331"/>
          </a:xfrm>
          <a:prstGeom prst="rect">
            <a:avLst/>
          </a:prstGeom>
          <a:noFill/>
        </p:spPr>
        <p:txBody>
          <a:bodyPr wrap="square" rtlCol="0">
            <a:spAutoFit/>
          </a:bodyPr>
          <a:lstStyle/>
          <a:p>
            <a:pPr algn="ctr"/>
            <a:r>
              <a:rPr lang="en-AU" sz="3600" dirty="0">
                <a:solidFill>
                  <a:schemeClr val="bg1"/>
                </a:solidFill>
                <a:latin typeface="HelveticaNeueLT Pro 65 Md" panose="020B0604020202020204" pitchFamily="34" charset="0"/>
              </a:rPr>
              <a:t>Volunteer</a:t>
            </a:r>
          </a:p>
        </p:txBody>
      </p:sp>
      <p:sp>
        <p:nvSpPr>
          <p:cNvPr id="25" name="TextBox 24"/>
          <p:cNvSpPr txBox="1"/>
          <p:nvPr/>
        </p:nvSpPr>
        <p:spPr>
          <a:xfrm>
            <a:off x="9556257" y="7727179"/>
            <a:ext cx="3103248" cy="646331"/>
          </a:xfrm>
          <a:prstGeom prst="rect">
            <a:avLst/>
          </a:prstGeom>
          <a:noFill/>
        </p:spPr>
        <p:txBody>
          <a:bodyPr wrap="square" rtlCol="0">
            <a:spAutoFit/>
          </a:bodyPr>
          <a:lstStyle/>
          <a:p>
            <a:pPr algn="ctr"/>
            <a:r>
              <a:rPr lang="en-AU" sz="3600" dirty="0">
                <a:solidFill>
                  <a:schemeClr val="bg1"/>
                </a:solidFill>
                <a:latin typeface="HelveticaNeueLT Pro 65 Md" panose="020B0604020202020204" pitchFamily="34" charset="0"/>
              </a:rPr>
              <a:t>Corporate</a:t>
            </a:r>
          </a:p>
        </p:txBody>
      </p:sp>
      <p:sp>
        <p:nvSpPr>
          <p:cNvPr id="26" name="object 2"/>
          <p:cNvSpPr txBox="1">
            <a:spLocks/>
          </p:cNvSpPr>
          <p:nvPr/>
        </p:nvSpPr>
        <p:spPr>
          <a:xfrm>
            <a:off x="1529382" y="1061295"/>
            <a:ext cx="8517935" cy="811761"/>
          </a:xfrm>
          <a:prstGeom prst="rect">
            <a:avLst/>
          </a:prstGeom>
        </p:spPr>
        <p:txBody>
          <a:bodyPr vert="horz" wrap="square" lIns="0" tIns="11430" rIns="0" bIns="0" rtlCol="0">
            <a:spAutoFit/>
          </a:bodyPr>
          <a:lstStyle>
            <a:lvl1pPr>
              <a:defRPr sz="8250" b="0" i="0">
                <a:solidFill>
                  <a:schemeClr val="bg1"/>
                </a:solidFill>
                <a:latin typeface="Arial"/>
                <a:ea typeface="+mj-ea"/>
                <a:cs typeface="Arial"/>
              </a:defRPr>
            </a:lvl1pPr>
          </a:lstStyle>
          <a:p>
            <a:pPr marL="12700">
              <a:spcBef>
                <a:spcPts val="90"/>
              </a:spcBef>
            </a:pPr>
            <a:r>
              <a:rPr lang="en-AU" sz="5200" kern="0" spc="215" dirty="0">
                <a:solidFill>
                  <a:srgbClr val="E4163E"/>
                </a:solidFill>
                <a:latin typeface="HelveticaNeueLT Pro 65 Md" panose="020B0604020202020204" pitchFamily="34" charset="0"/>
              </a:rPr>
              <a:t>Not working as one team</a:t>
            </a:r>
            <a:endParaRPr lang="en-AU" sz="5200" kern="0" dirty="0">
              <a:latin typeface="HelveticaNeueLT Pro 65 Md" panose="020B0604020202020204" pitchFamily="34" charset="0"/>
            </a:endParaRPr>
          </a:p>
        </p:txBody>
      </p:sp>
    </p:spTree>
    <p:extLst>
      <p:ext uri="{BB962C8B-B14F-4D97-AF65-F5344CB8AC3E}">
        <p14:creationId xmlns:p14="http://schemas.microsoft.com/office/powerpoint/2010/main" val="9288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129328" y="424242"/>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00200" y="2324100"/>
            <a:ext cx="13716000" cy="3340017"/>
          </a:xfrm>
          <a:prstGeom prst="rect">
            <a:avLst/>
          </a:prstGeom>
        </p:spPr>
        <p:txBody>
          <a:bodyPr vert="horz" wrap="square" lIns="0" tIns="15875" rIns="0" bIns="0" rtlCol="0">
            <a:spAutoFit/>
          </a:bodyPr>
          <a:lstStyle/>
          <a:p>
            <a:pPr marL="285750" indent="-285750">
              <a:spcAft>
                <a:spcPts val="600"/>
              </a:spcAft>
              <a:buFont typeface="Arial" panose="020B0604020202020204" pitchFamily="34" charset="0"/>
              <a:buChar char="•"/>
            </a:pPr>
            <a:r>
              <a:rPr lang="en-AU" sz="2800" dirty="0"/>
              <a:t>New combined Corporate and Volunteer Executive Team Structure</a:t>
            </a:r>
          </a:p>
          <a:p>
            <a:pPr marL="285750" indent="-285750">
              <a:spcAft>
                <a:spcPts val="600"/>
              </a:spcAft>
              <a:buFont typeface="Arial" panose="020B0604020202020204" pitchFamily="34" charset="0"/>
              <a:buChar char="•"/>
            </a:pPr>
            <a:r>
              <a:rPr lang="en-AU" sz="2800" dirty="0"/>
              <a:t>Created new combined Volunteer Zone and Hubs</a:t>
            </a:r>
          </a:p>
          <a:p>
            <a:pPr marL="285750" indent="-285750">
              <a:spcAft>
                <a:spcPts val="600"/>
              </a:spcAft>
              <a:buFont typeface="Arial" panose="020B0604020202020204" pitchFamily="34" charset="0"/>
              <a:buChar char="•"/>
            </a:pPr>
            <a:r>
              <a:rPr lang="en-AU" sz="2800" dirty="0"/>
              <a:t>Created Volunteer Advisory and Youth Leaders to provide support across St John NSW</a:t>
            </a:r>
          </a:p>
          <a:p>
            <a:pPr marL="285750" indent="-285750">
              <a:spcAft>
                <a:spcPts val="600"/>
              </a:spcAft>
              <a:buFont typeface="Arial" panose="020B0604020202020204" pitchFamily="34" charset="0"/>
              <a:buChar char="•"/>
            </a:pPr>
            <a:r>
              <a:rPr lang="en-AU" sz="2800" dirty="0"/>
              <a:t>Created Support Services across organisation (Peer Support, Chaplaincy, EAP) and Investigation Teams within PPC Team</a:t>
            </a:r>
          </a:p>
          <a:p>
            <a:pPr marL="285750" indent="-285750">
              <a:spcAft>
                <a:spcPts val="600"/>
              </a:spcAft>
              <a:buFont typeface="Arial" panose="020B0604020202020204" pitchFamily="34" charset="0"/>
              <a:buChar char="•"/>
            </a:pPr>
            <a:r>
              <a:rPr lang="en-AU" sz="2800" dirty="0"/>
              <a:t>Partnerships – Child Safety, Health &amp; Safety, Volunteer Information Portal, Leadership Program Facilitators</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0" y="6180012"/>
            <a:ext cx="5486400" cy="36576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172392"/>
            <a:ext cx="5486400" cy="36576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6172392"/>
            <a:ext cx="5486400" cy="3657600"/>
          </a:xfrm>
          <a:prstGeom prst="rect">
            <a:avLst/>
          </a:prstGeom>
        </p:spPr>
      </p:pic>
      <p:sp>
        <p:nvSpPr>
          <p:cNvPr id="29" name="object 2"/>
          <p:cNvSpPr txBox="1">
            <a:spLocks/>
          </p:cNvSpPr>
          <p:nvPr/>
        </p:nvSpPr>
        <p:spPr>
          <a:xfrm>
            <a:off x="1371600" y="1132040"/>
            <a:ext cx="14559608" cy="811761"/>
          </a:xfrm>
          <a:prstGeom prst="rect">
            <a:avLst/>
          </a:prstGeom>
        </p:spPr>
        <p:txBody>
          <a:bodyPr vert="horz" wrap="square" lIns="0" tIns="11430" rIns="0" bIns="0" rtlCol="0">
            <a:spAutoFit/>
          </a:bodyPr>
          <a:lstStyle>
            <a:lvl1pPr>
              <a:defRPr sz="8250" b="0" i="0">
                <a:solidFill>
                  <a:schemeClr val="bg1"/>
                </a:solidFill>
                <a:latin typeface="Arial"/>
                <a:ea typeface="+mj-ea"/>
                <a:cs typeface="Arial"/>
              </a:defRPr>
            </a:lvl1pPr>
          </a:lstStyle>
          <a:p>
            <a:pPr marL="12700">
              <a:spcBef>
                <a:spcPts val="90"/>
              </a:spcBef>
            </a:pPr>
            <a:r>
              <a:rPr lang="en-AU" sz="5200" kern="0" spc="215" dirty="0">
                <a:solidFill>
                  <a:srgbClr val="E4163E"/>
                </a:solidFill>
                <a:latin typeface="HelveticaNeueLT Pro 65 Md" panose="020B0604020202020204" pitchFamily="34" charset="0"/>
              </a:rPr>
              <a:t>Creating a Collaborative Approach </a:t>
            </a:r>
            <a:endParaRPr lang="en-AU" sz="5200" kern="0" dirty="0">
              <a:latin typeface="HelveticaNeueLT Pro 65 Md" panose="020B0604020202020204" pitchFamily="34" charset="0"/>
            </a:endParaRPr>
          </a:p>
        </p:txBody>
      </p:sp>
    </p:spTree>
    <p:extLst>
      <p:ext uri="{BB962C8B-B14F-4D97-AF65-F5344CB8AC3E}">
        <p14:creationId xmlns:p14="http://schemas.microsoft.com/office/powerpoint/2010/main" val="828894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129328" y="424242"/>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485329" y="2324100"/>
            <a:ext cx="7201471" cy="5802229"/>
          </a:xfrm>
          <a:prstGeom prst="rect">
            <a:avLst/>
          </a:prstGeom>
        </p:spPr>
        <p:txBody>
          <a:bodyPr vert="horz" wrap="square" lIns="0" tIns="15875" rIns="0" bIns="0" rtlCol="0">
            <a:spAutoFit/>
          </a:bodyPr>
          <a:lstStyle/>
          <a:p>
            <a:pPr marL="285750" indent="-285750">
              <a:spcAft>
                <a:spcPts val="600"/>
              </a:spcAft>
              <a:buFont typeface="Arial" panose="020B0604020202020204" pitchFamily="34" charset="0"/>
              <a:buChar char="•"/>
            </a:pPr>
            <a:r>
              <a:rPr lang="en-US" sz="2800" dirty="0"/>
              <a:t>Creating a consistent approach to Leadership Development and coaching</a:t>
            </a:r>
          </a:p>
          <a:p>
            <a:pPr marL="285750" indent="-285750">
              <a:spcAft>
                <a:spcPts val="600"/>
              </a:spcAft>
              <a:buFont typeface="Arial" panose="020B0604020202020204" pitchFamily="34" charset="0"/>
              <a:buChar char="•"/>
            </a:pPr>
            <a:endParaRPr lang="en-US" sz="2800" dirty="0"/>
          </a:p>
          <a:p>
            <a:pPr marL="285750" indent="-285750">
              <a:spcAft>
                <a:spcPts val="600"/>
              </a:spcAft>
              <a:buFont typeface="Arial" panose="020B0604020202020204" pitchFamily="34" charset="0"/>
              <a:buChar char="•"/>
            </a:pPr>
            <a:r>
              <a:rPr lang="en-US" sz="2800" dirty="0"/>
              <a:t>The Face to Face Workshop:</a:t>
            </a:r>
          </a:p>
          <a:p>
            <a:pPr marL="914400" lvl="1" indent="-457200">
              <a:spcAft>
                <a:spcPts val="600"/>
              </a:spcAft>
              <a:buFont typeface="Calibri" panose="020F0502020204030204" pitchFamily="34" charset="0"/>
              <a:buChar char="-"/>
            </a:pPr>
            <a:r>
              <a:rPr lang="en-US" sz="2800" dirty="0"/>
              <a:t>Authentic based Values Leadership</a:t>
            </a:r>
          </a:p>
          <a:p>
            <a:pPr marL="914400" lvl="1" indent="-457200">
              <a:spcAft>
                <a:spcPts val="600"/>
              </a:spcAft>
              <a:buFont typeface="Calibri" panose="020F0502020204030204" pitchFamily="34" charset="0"/>
              <a:buChar char="-"/>
            </a:pPr>
            <a:r>
              <a:rPr lang="en-US" sz="2800" dirty="0"/>
              <a:t>Developing Ourselves and Others</a:t>
            </a:r>
          </a:p>
          <a:p>
            <a:pPr marL="914400" lvl="1" indent="-457200">
              <a:spcAft>
                <a:spcPts val="600"/>
              </a:spcAft>
              <a:buFont typeface="Calibri" panose="020F0502020204030204" pitchFamily="34" charset="0"/>
              <a:buChar char="-"/>
            </a:pPr>
            <a:r>
              <a:rPr lang="en-US" sz="2800" dirty="0"/>
              <a:t>Empowering Ourselves and Others</a:t>
            </a:r>
          </a:p>
          <a:p>
            <a:pPr marL="914400" lvl="1" indent="-457200">
              <a:spcAft>
                <a:spcPts val="600"/>
              </a:spcAft>
              <a:buFont typeface="Calibri" panose="020F0502020204030204" pitchFamily="34" charset="0"/>
              <a:buChar char="-"/>
            </a:pPr>
            <a:r>
              <a:rPr lang="en-US" sz="2800" dirty="0"/>
              <a:t>Personal Development Plans</a:t>
            </a:r>
          </a:p>
          <a:p>
            <a:pPr marL="285750" indent="-285750">
              <a:spcAft>
                <a:spcPts val="600"/>
              </a:spcAft>
              <a:buFont typeface="Arial" panose="020B0604020202020204" pitchFamily="34" charset="0"/>
              <a:buChar char="•"/>
            </a:pPr>
            <a:endParaRPr lang="en-US" sz="2800" dirty="0"/>
          </a:p>
          <a:p>
            <a:pPr marL="285750" indent="-285750">
              <a:spcAft>
                <a:spcPts val="600"/>
              </a:spcAft>
              <a:buFont typeface="Arial" panose="020B0604020202020204" pitchFamily="34" charset="0"/>
              <a:buChar char="•"/>
            </a:pPr>
            <a:r>
              <a:rPr lang="en-US" sz="2800" dirty="0"/>
              <a:t>Coaching Sessions (3 x 1hour sessions every 4+ weeks) and future support from the networks built – keep the connections going!</a:t>
            </a:r>
          </a:p>
        </p:txBody>
      </p:sp>
      <p:sp>
        <p:nvSpPr>
          <p:cNvPr id="24" name="TextBox 23"/>
          <p:cNvSpPr txBox="1"/>
          <p:nvPr/>
        </p:nvSpPr>
        <p:spPr>
          <a:xfrm>
            <a:off x="9176305" y="3993644"/>
            <a:ext cx="3103248" cy="646331"/>
          </a:xfrm>
          <a:prstGeom prst="rect">
            <a:avLst/>
          </a:prstGeom>
          <a:noFill/>
        </p:spPr>
        <p:txBody>
          <a:bodyPr wrap="square" rtlCol="0">
            <a:spAutoFit/>
          </a:bodyPr>
          <a:lstStyle/>
          <a:p>
            <a:pPr algn="ctr"/>
            <a:r>
              <a:rPr lang="en-AU" sz="3600" dirty="0">
                <a:solidFill>
                  <a:schemeClr val="bg1"/>
                </a:solidFill>
                <a:latin typeface="HelveticaNeueLT Pro 65 Md" panose="020B0604020202020204" pitchFamily="34" charset="0"/>
              </a:rPr>
              <a:t>Volunteer</a:t>
            </a:r>
          </a:p>
        </p:txBody>
      </p:sp>
      <p:sp>
        <p:nvSpPr>
          <p:cNvPr id="25" name="TextBox 24"/>
          <p:cNvSpPr txBox="1"/>
          <p:nvPr/>
        </p:nvSpPr>
        <p:spPr>
          <a:xfrm>
            <a:off x="10183370" y="7750224"/>
            <a:ext cx="3103248" cy="646331"/>
          </a:xfrm>
          <a:prstGeom prst="rect">
            <a:avLst/>
          </a:prstGeom>
          <a:noFill/>
        </p:spPr>
        <p:txBody>
          <a:bodyPr wrap="square" rtlCol="0">
            <a:spAutoFit/>
          </a:bodyPr>
          <a:lstStyle/>
          <a:p>
            <a:pPr algn="ctr"/>
            <a:r>
              <a:rPr lang="en-AU" sz="3600" dirty="0">
                <a:solidFill>
                  <a:schemeClr val="bg1"/>
                </a:solidFill>
                <a:latin typeface="HelveticaNeueLT Pro 65 Md" panose="020B0604020202020204" pitchFamily="34" charset="0"/>
              </a:rPr>
              <a:t>Corporate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175" y="1181100"/>
            <a:ext cx="6073162" cy="8502426"/>
          </a:xfrm>
          <a:prstGeom prst="rect">
            <a:avLst/>
          </a:prstGeom>
        </p:spPr>
      </p:pic>
      <p:sp>
        <p:nvSpPr>
          <p:cNvPr id="8" name="object 2"/>
          <p:cNvSpPr txBox="1">
            <a:spLocks/>
          </p:cNvSpPr>
          <p:nvPr/>
        </p:nvSpPr>
        <p:spPr>
          <a:xfrm>
            <a:off x="1246729" y="775219"/>
            <a:ext cx="14559608" cy="811761"/>
          </a:xfrm>
          <a:prstGeom prst="rect">
            <a:avLst/>
          </a:prstGeom>
        </p:spPr>
        <p:txBody>
          <a:bodyPr vert="horz" wrap="square" lIns="0" tIns="11430" rIns="0" bIns="0" rtlCol="0">
            <a:spAutoFit/>
          </a:bodyPr>
          <a:lstStyle>
            <a:lvl1pPr>
              <a:defRPr sz="8250" b="0" i="0">
                <a:solidFill>
                  <a:schemeClr val="bg1"/>
                </a:solidFill>
                <a:latin typeface="Arial"/>
                <a:ea typeface="+mj-ea"/>
                <a:cs typeface="Arial"/>
              </a:defRPr>
            </a:lvl1pPr>
          </a:lstStyle>
          <a:p>
            <a:pPr marL="12700">
              <a:spcBef>
                <a:spcPts val="90"/>
              </a:spcBef>
            </a:pPr>
            <a:r>
              <a:rPr lang="en-AU" sz="5200" kern="0" spc="215" dirty="0">
                <a:solidFill>
                  <a:srgbClr val="E4163E"/>
                </a:solidFill>
                <a:latin typeface="HelveticaNeueLT Pro 65 Md" panose="020B0604020202020204" pitchFamily="34" charset="0"/>
              </a:rPr>
              <a:t>Leadership Program Focus </a:t>
            </a:r>
            <a:endParaRPr lang="en-AU" sz="5200" kern="0" dirty="0">
              <a:latin typeface="HelveticaNeueLT Pro 65 Md" panose="020B0604020202020204" pitchFamily="34" charset="0"/>
            </a:endParaRPr>
          </a:p>
        </p:txBody>
      </p:sp>
    </p:spTree>
    <p:extLst>
      <p:ext uri="{BB962C8B-B14F-4D97-AF65-F5344CB8AC3E}">
        <p14:creationId xmlns:p14="http://schemas.microsoft.com/office/powerpoint/2010/main" val="680125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129328" y="424242"/>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483150" y="2379124"/>
            <a:ext cx="14061649" cy="3032240"/>
          </a:xfrm>
          <a:prstGeom prst="rect">
            <a:avLst/>
          </a:prstGeom>
        </p:spPr>
        <p:txBody>
          <a:bodyPr vert="horz" wrap="square" lIns="0" tIns="15875" rIns="0" bIns="0" rtlCol="0">
            <a:spAutoFit/>
          </a:bodyPr>
          <a:lstStyle/>
          <a:p>
            <a:pPr marL="457200" indent="-457200">
              <a:buFont typeface="Arial" panose="020B0604020202020204" pitchFamily="34" charset="0"/>
              <a:buChar char="•"/>
            </a:pPr>
            <a:r>
              <a:rPr lang="en-AU" sz="2800" dirty="0"/>
              <a:t>Creating a culture of safety and the pathways for people to speak out</a:t>
            </a:r>
          </a:p>
          <a:p>
            <a:pPr marL="457200" indent="-457200">
              <a:buFont typeface="Arial" panose="020B0604020202020204" pitchFamily="34" charset="0"/>
              <a:buChar char="•"/>
            </a:pPr>
            <a:r>
              <a:rPr lang="en-AU" sz="2800" dirty="0"/>
              <a:t>Enabling a culture of reporting and calling out the below the line behaviours</a:t>
            </a:r>
          </a:p>
          <a:p>
            <a:pPr marL="457200" indent="-457200">
              <a:buFont typeface="Arial" panose="020B0604020202020204" pitchFamily="34" charset="0"/>
              <a:buChar char="•"/>
            </a:pPr>
            <a:r>
              <a:rPr lang="en-AU" sz="2800" dirty="0"/>
              <a:t>Showing our commitment and care about the rights and wellbeing of children to become a leader in child safety in the not-for-profit arena</a:t>
            </a:r>
          </a:p>
          <a:p>
            <a:pPr marL="457200" indent="-457200">
              <a:buFont typeface="Arial" panose="020B0604020202020204" pitchFamily="34" charset="0"/>
              <a:buChar char="•"/>
            </a:pPr>
            <a:r>
              <a:rPr lang="en-AU" sz="2800" dirty="0"/>
              <a:t>Creating a volunteer and youth project team to implement the agreed game plan</a:t>
            </a:r>
          </a:p>
          <a:p>
            <a:pPr marL="457200" indent="-457200">
              <a:buFont typeface="Arial" panose="020B0604020202020204" pitchFamily="34" charset="0"/>
              <a:buChar char="•"/>
            </a:pPr>
            <a:r>
              <a:rPr lang="en-AU" sz="2800" dirty="0"/>
              <a:t>Creating the training and embedding our child safety leadership with 48 Child Wellbeing Officers</a:t>
            </a:r>
          </a:p>
        </p:txBody>
      </p:sp>
      <p:sp>
        <p:nvSpPr>
          <p:cNvPr id="25" name="TextBox 24"/>
          <p:cNvSpPr txBox="1"/>
          <p:nvPr/>
        </p:nvSpPr>
        <p:spPr>
          <a:xfrm>
            <a:off x="10183370" y="7750224"/>
            <a:ext cx="3103248" cy="646331"/>
          </a:xfrm>
          <a:prstGeom prst="rect">
            <a:avLst/>
          </a:prstGeom>
          <a:noFill/>
        </p:spPr>
        <p:txBody>
          <a:bodyPr wrap="square" rtlCol="0">
            <a:spAutoFit/>
          </a:bodyPr>
          <a:lstStyle/>
          <a:p>
            <a:pPr algn="ctr"/>
            <a:r>
              <a:rPr lang="en-AU" sz="3600" dirty="0">
                <a:solidFill>
                  <a:schemeClr val="bg1"/>
                </a:solidFill>
                <a:latin typeface="HelveticaNeueLT Pro 65 Md" panose="020B0604020202020204" pitchFamily="34" charset="0"/>
              </a:rPr>
              <a:t>Corporate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4994" y="6193789"/>
            <a:ext cx="5638800" cy="37592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6200319"/>
            <a:ext cx="5644015" cy="375266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817" y="6193789"/>
            <a:ext cx="5496134" cy="3761947"/>
          </a:xfrm>
          <a:prstGeom prst="rect">
            <a:avLst/>
          </a:prstGeom>
        </p:spPr>
      </p:pic>
      <p:sp>
        <p:nvSpPr>
          <p:cNvPr id="26" name="object 2"/>
          <p:cNvSpPr txBox="1">
            <a:spLocks/>
          </p:cNvSpPr>
          <p:nvPr/>
        </p:nvSpPr>
        <p:spPr>
          <a:xfrm>
            <a:off x="1483150" y="1168900"/>
            <a:ext cx="14559608" cy="842538"/>
          </a:xfrm>
          <a:prstGeom prst="rect">
            <a:avLst/>
          </a:prstGeom>
        </p:spPr>
        <p:txBody>
          <a:bodyPr vert="horz" wrap="square" lIns="0" tIns="11430" rIns="0" bIns="0" rtlCol="0">
            <a:spAutoFit/>
          </a:bodyPr>
          <a:lstStyle>
            <a:lvl1pPr>
              <a:defRPr sz="8250" b="0" i="0">
                <a:solidFill>
                  <a:schemeClr val="bg1"/>
                </a:solidFill>
                <a:latin typeface="Arial"/>
                <a:ea typeface="+mj-ea"/>
                <a:cs typeface="Arial"/>
              </a:defRPr>
            </a:lvl1pPr>
          </a:lstStyle>
          <a:p>
            <a:pPr marL="12700">
              <a:lnSpc>
                <a:spcPct val="100000"/>
              </a:lnSpc>
              <a:spcBef>
                <a:spcPts val="100"/>
              </a:spcBef>
            </a:pPr>
            <a:r>
              <a:rPr lang="en-US" sz="5400" dirty="0">
                <a:solidFill>
                  <a:srgbClr val="E4163E"/>
                </a:solidFill>
                <a:latin typeface="HelveticaNeueLT Pro 65 Md" panose="020B0604020202020204" pitchFamily="34" charset="0"/>
              </a:rPr>
              <a:t>Enabling Members to feel safe</a:t>
            </a:r>
          </a:p>
        </p:txBody>
      </p:sp>
    </p:spTree>
    <p:extLst>
      <p:ext uri="{BB962C8B-B14F-4D97-AF65-F5344CB8AC3E}">
        <p14:creationId xmlns:p14="http://schemas.microsoft.com/office/powerpoint/2010/main" val="165127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0"/>
            <a:ext cx="18286857" cy="10286356"/>
          </a:xfrm>
          <a:prstGeom prst="rect">
            <a:avLst/>
          </a:prstGeom>
        </p:spPr>
      </p:pic>
      <p:sp>
        <p:nvSpPr>
          <p:cNvPr id="7" name="object 3"/>
          <p:cNvSpPr txBox="1">
            <a:spLocks/>
          </p:cNvSpPr>
          <p:nvPr/>
        </p:nvSpPr>
        <p:spPr>
          <a:xfrm>
            <a:off x="4257275" y="4397141"/>
            <a:ext cx="9774591" cy="1492074"/>
          </a:xfrm>
          <a:prstGeom prst="rect">
            <a:avLst/>
          </a:prstGeom>
        </p:spPr>
        <p:txBody>
          <a:bodyPr vert="horz" wrap="square" lIns="0" tIns="14604" rIns="0" bIns="0" rtlCol="0">
            <a:spAutoFit/>
          </a:bodyPr>
          <a:lstStyle>
            <a:lvl1pPr>
              <a:defRPr>
                <a:latin typeface="+mj-lt"/>
                <a:ea typeface="+mj-ea"/>
                <a:cs typeface="+mj-cs"/>
              </a:defRPr>
            </a:lvl1pPr>
          </a:lstStyle>
          <a:p>
            <a:pPr marL="12700" algn="ctr">
              <a:spcBef>
                <a:spcPts val="114"/>
              </a:spcBef>
            </a:pPr>
            <a:r>
              <a:rPr lang="en-AU" sz="9600" kern="0" spc="745" dirty="0">
                <a:solidFill>
                  <a:schemeClr val="bg1"/>
                </a:solidFill>
                <a:latin typeface="HelveticaNeueLT Pro 65 Md" panose="020B0604020202020204" pitchFamily="34" charset="0"/>
              </a:rPr>
              <a:t>CONCLUSION</a:t>
            </a:r>
            <a:endParaRPr lang="en-AU" sz="9600" kern="0" spc="535" dirty="0">
              <a:solidFill>
                <a:schemeClr val="bg1"/>
              </a:solidFill>
              <a:latin typeface="HelveticaNeueLT Pro 65 Md" panose="020B0604020202020204" pitchFamily="34" charset="0"/>
            </a:endParaRPr>
          </a:p>
        </p:txBody>
      </p:sp>
    </p:spTree>
    <p:extLst>
      <p:ext uri="{BB962C8B-B14F-4D97-AF65-F5344CB8AC3E}">
        <p14:creationId xmlns:p14="http://schemas.microsoft.com/office/powerpoint/2010/main" val="369211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1525294" y="1181100"/>
            <a:ext cx="14629106" cy="928459"/>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So what has been the outcome?</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2" name="Picture 1"/>
          <p:cNvPicPr>
            <a:picLocks noChangeAspect="1"/>
          </p:cNvPicPr>
          <p:nvPr/>
        </p:nvPicPr>
        <p:blipFill rotWithShape="1">
          <a:blip r:embed="rId3"/>
          <a:srcRect r="2247"/>
          <a:stretch/>
        </p:blipFill>
        <p:spPr>
          <a:xfrm>
            <a:off x="1066801" y="419100"/>
            <a:ext cx="14935200" cy="9569631"/>
          </a:xfrm>
          <a:prstGeom prst="rect">
            <a:avLst/>
          </a:prstGeom>
        </p:spPr>
      </p:pic>
    </p:spTree>
    <p:extLst>
      <p:ext uri="{BB962C8B-B14F-4D97-AF65-F5344CB8AC3E}">
        <p14:creationId xmlns:p14="http://schemas.microsoft.com/office/powerpoint/2010/main" val="342365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1525294" y="1181100"/>
            <a:ext cx="14629106" cy="928459"/>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So what has been the outcome?</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562" r="2525" b="8895"/>
          <a:stretch/>
        </p:blipFill>
        <p:spPr>
          <a:xfrm>
            <a:off x="1143000" y="419100"/>
            <a:ext cx="14706600" cy="9679859"/>
          </a:xfrm>
          <a:prstGeom prst="rect">
            <a:avLst/>
          </a:prstGeom>
        </p:spPr>
      </p:pic>
    </p:spTree>
    <p:extLst>
      <p:ext uri="{BB962C8B-B14F-4D97-AF65-F5344CB8AC3E}">
        <p14:creationId xmlns:p14="http://schemas.microsoft.com/office/powerpoint/2010/main" val="162582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525294" y="2552700"/>
            <a:ext cx="13669644" cy="4427494"/>
          </a:xfrm>
          <a:prstGeom prst="rect">
            <a:avLst/>
          </a:prstGeom>
        </p:spPr>
        <p:txBody>
          <a:bodyPr vert="horz" wrap="square" lIns="0" tIns="117475" rIns="0" bIns="0" rtlCol="0">
            <a:spAutoFit/>
          </a:bodyPr>
          <a:lstStyle/>
          <a:p>
            <a:pPr marL="457200" indent="-457200">
              <a:buFont typeface="Arial" panose="020B0604020202020204" pitchFamily="34" charset="0"/>
              <a:buChar char="•"/>
            </a:pPr>
            <a:r>
              <a:rPr lang="en-US" sz="2800" dirty="0"/>
              <a:t>We had less than 1/3 of our people on the journey with us. No one knew where we were going or what the strategy was to get there. We now have 2/3 actively participating and supporting change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have clear strategies, values, engaged leadership teams, a PPC team actively building and supporting the member initiatives, significant improvements in leadership and safety</a:t>
            </a:r>
            <a:br>
              <a:rPr lang="en-US" sz="2800" dirty="0"/>
            </a:br>
            <a:endParaRPr lang="en-US" sz="2800" dirty="0"/>
          </a:p>
          <a:p>
            <a:pPr marL="457200" indent="-457200">
              <a:buFont typeface="Arial" panose="020B0604020202020204" pitchFamily="34" charset="0"/>
              <a:buChar char="•"/>
            </a:pPr>
            <a:r>
              <a:rPr lang="en-US" sz="2800" dirty="0"/>
              <a:t>We still have a long way to go but the priorities are ‘doable’ now that there is a core belief that opinions will be heard and a development of trust that together we can achieve our outcomes</a:t>
            </a:r>
          </a:p>
        </p:txBody>
      </p:sp>
      <p:sp>
        <p:nvSpPr>
          <p:cNvPr id="9" name="object 9"/>
          <p:cNvSpPr txBox="1">
            <a:spLocks noGrp="1"/>
          </p:cNvSpPr>
          <p:nvPr>
            <p:ph type="title"/>
          </p:nvPr>
        </p:nvSpPr>
        <p:spPr>
          <a:xfrm>
            <a:off x="1525294" y="1181100"/>
            <a:ext cx="14629106" cy="928459"/>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So what has been the outcome?</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7390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600200" y="2552700"/>
            <a:ext cx="13563600" cy="3032240"/>
          </a:xfrm>
          <a:prstGeom prst="rect">
            <a:avLst/>
          </a:prstGeom>
        </p:spPr>
        <p:txBody>
          <a:bodyPr vert="horz" wrap="square" lIns="0" tIns="15875" rIns="0" bIns="0" rtlCol="0">
            <a:spAutoFit/>
          </a:bodyPr>
          <a:lstStyle/>
          <a:p>
            <a:r>
              <a:rPr lang="en-US" sz="2800" b="1" dirty="0"/>
              <a:t>The team is made up of:</a:t>
            </a:r>
          </a:p>
          <a:p>
            <a:endParaRPr lang="en-US" sz="2800" b="1" dirty="0"/>
          </a:p>
          <a:p>
            <a:r>
              <a:rPr lang="en-US" sz="2800" b="1" dirty="0"/>
              <a:t>200 Staff</a:t>
            </a:r>
          </a:p>
          <a:p>
            <a:endParaRPr lang="en-US" sz="2800" dirty="0"/>
          </a:p>
          <a:p>
            <a:r>
              <a:rPr lang="en-US" sz="2800" b="1" dirty="0"/>
              <a:t>3,542 Volunteers </a:t>
            </a:r>
            <a:r>
              <a:rPr lang="en-US" sz="2800" dirty="0"/>
              <a:t>split into </a:t>
            </a:r>
            <a:r>
              <a:rPr lang="en-US" sz="2800" b="1" dirty="0"/>
              <a:t>80 divisions </a:t>
            </a:r>
            <a:r>
              <a:rPr lang="en-US" sz="2800" dirty="0"/>
              <a:t>across NSW</a:t>
            </a:r>
          </a:p>
          <a:p>
            <a:r>
              <a:rPr lang="en-US" sz="2800" dirty="0"/>
              <a:t>Volunteering </a:t>
            </a:r>
            <a:r>
              <a:rPr lang="en-US" sz="2800" b="1" dirty="0"/>
              <a:t>222,000 hours </a:t>
            </a:r>
            <a:r>
              <a:rPr lang="en-US" sz="2800" dirty="0"/>
              <a:t>at </a:t>
            </a:r>
            <a:r>
              <a:rPr lang="en-US" sz="2800" b="1" dirty="0"/>
              <a:t>5,000 events</a:t>
            </a:r>
          </a:p>
          <a:p>
            <a:r>
              <a:rPr lang="en-US" sz="2800" dirty="0"/>
              <a:t>Treating over </a:t>
            </a:r>
            <a:r>
              <a:rPr lang="en-US" sz="2800" b="1" dirty="0"/>
              <a:t>13,000 people</a:t>
            </a:r>
          </a:p>
        </p:txBody>
      </p:sp>
      <p:sp>
        <p:nvSpPr>
          <p:cNvPr id="5" name="object 5"/>
          <p:cNvSpPr txBox="1">
            <a:spLocks noGrp="1"/>
          </p:cNvSpPr>
          <p:nvPr>
            <p:ph type="title"/>
          </p:nvPr>
        </p:nvSpPr>
        <p:spPr>
          <a:xfrm>
            <a:off x="1450387" y="1066862"/>
            <a:ext cx="13484813" cy="928459"/>
          </a:xfrm>
          <a:prstGeom prst="rect">
            <a:avLst/>
          </a:prstGeom>
        </p:spPr>
        <p:txBody>
          <a:bodyPr vert="horz" wrap="square" lIns="0" tIns="12700" rIns="0" bIns="0" rtlCol="0">
            <a:spAutoFit/>
          </a:bodyPr>
          <a:lstStyle/>
          <a:p>
            <a:pPr marL="12700">
              <a:lnSpc>
                <a:spcPct val="100000"/>
              </a:lnSpc>
              <a:spcBef>
                <a:spcPts val="100"/>
              </a:spcBef>
            </a:pPr>
            <a:r>
              <a:rPr lang="en-AU" sz="5950" spc="400" dirty="0">
                <a:solidFill>
                  <a:srgbClr val="E4163E"/>
                </a:solidFill>
                <a:latin typeface="HelveticaNeueLT Pro 65 Md" panose="020B0604020202020204" pitchFamily="34" charset="0"/>
              </a:rPr>
              <a:t>Who is </a:t>
            </a:r>
            <a:r>
              <a:rPr sz="5950" spc="400" dirty="0">
                <a:solidFill>
                  <a:srgbClr val="E4163E"/>
                </a:solidFill>
                <a:latin typeface="HelveticaNeueLT Pro 65 Md" panose="020B0604020202020204" pitchFamily="34" charset="0"/>
              </a:rPr>
              <a:t>St </a:t>
            </a:r>
            <a:r>
              <a:rPr sz="5950" spc="550" dirty="0">
                <a:solidFill>
                  <a:srgbClr val="E4163E"/>
                </a:solidFill>
                <a:latin typeface="HelveticaNeueLT Pro 65 Md" panose="020B0604020202020204" pitchFamily="34" charset="0"/>
              </a:rPr>
              <a:t>John </a:t>
            </a:r>
            <a:r>
              <a:rPr sz="5950" spc="520" dirty="0">
                <a:solidFill>
                  <a:srgbClr val="E4163E"/>
                </a:solidFill>
                <a:latin typeface="HelveticaNeueLT Pro 65 Md" panose="020B0604020202020204" pitchFamily="34" charset="0"/>
              </a:rPr>
              <a:t>Ambulance</a:t>
            </a:r>
            <a:r>
              <a:rPr sz="5950" spc="-605" dirty="0">
                <a:solidFill>
                  <a:srgbClr val="E4163E"/>
                </a:solidFill>
                <a:latin typeface="HelveticaNeueLT Pro 65 Md" panose="020B0604020202020204" pitchFamily="34" charset="0"/>
              </a:rPr>
              <a:t> </a:t>
            </a:r>
            <a:r>
              <a:rPr sz="5950" spc="185" dirty="0">
                <a:solidFill>
                  <a:srgbClr val="E4163E"/>
                </a:solidFill>
                <a:latin typeface="HelveticaNeueLT Pro 65 Md" panose="020B0604020202020204" pitchFamily="34" charset="0"/>
              </a:rPr>
              <a:t>(NSW)</a:t>
            </a:r>
            <a:endParaRPr sz="5950" dirty="0">
              <a:latin typeface="HelveticaNeueLT Pro 65 Md" panose="020B0604020202020204" pitchFamily="34" charset="0"/>
            </a:endParaRPr>
          </a:p>
        </p:txBody>
      </p:sp>
      <p:sp>
        <p:nvSpPr>
          <p:cNvPr id="6" name="object 6"/>
          <p:cNvSpPr/>
          <p:nvPr/>
        </p:nvSpPr>
        <p:spPr>
          <a:xfrm>
            <a:off x="16217862" y="424242"/>
            <a:ext cx="1552037" cy="2738058"/>
          </a:xfrm>
          <a:prstGeom prst="rect">
            <a:avLst/>
          </a:prstGeom>
          <a:blipFill>
            <a:blip r:embed="rId2" cstate="print"/>
            <a:stretch>
              <a:fillRect/>
            </a:stretch>
          </a:blipFill>
        </p:spPr>
        <p:txBody>
          <a:bodyPr wrap="square" lIns="0" tIns="0" rIns="0" bIns="0" rtlCol="0"/>
          <a:lstStyle/>
          <a:p>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5880100"/>
            <a:ext cx="5638800" cy="3759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387" y="5880100"/>
            <a:ext cx="5639255" cy="37592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4013" y="5880100"/>
            <a:ext cx="5638800" cy="3759200"/>
          </a:xfrm>
          <a:prstGeom prst="rect">
            <a:avLst/>
          </a:prstGeom>
        </p:spPr>
      </p:pic>
    </p:spTree>
    <p:extLst>
      <p:ext uri="{BB962C8B-B14F-4D97-AF65-F5344CB8AC3E}">
        <p14:creationId xmlns:p14="http://schemas.microsoft.com/office/powerpoint/2010/main" val="126380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0"/>
            <a:ext cx="18286857" cy="10286357"/>
          </a:xfrm>
          <a:prstGeom prst="rect">
            <a:avLst/>
          </a:prstGeom>
        </p:spPr>
      </p:pic>
      <p:sp>
        <p:nvSpPr>
          <p:cNvPr id="7" name="object 3"/>
          <p:cNvSpPr txBox="1">
            <a:spLocks/>
          </p:cNvSpPr>
          <p:nvPr/>
        </p:nvSpPr>
        <p:spPr>
          <a:xfrm>
            <a:off x="4257275" y="4838700"/>
            <a:ext cx="9774591" cy="1492074"/>
          </a:xfrm>
          <a:prstGeom prst="rect">
            <a:avLst/>
          </a:prstGeom>
        </p:spPr>
        <p:txBody>
          <a:bodyPr vert="horz" wrap="square" lIns="0" tIns="14604" rIns="0" bIns="0" rtlCol="0">
            <a:spAutoFit/>
          </a:bodyPr>
          <a:lstStyle>
            <a:lvl1pPr>
              <a:defRPr>
                <a:latin typeface="+mj-lt"/>
                <a:ea typeface="+mj-ea"/>
                <a:cs typeface="+mj-cs"/>
              </a:defRPr>
            </a:lvl1pPr>
          </a:lstStyle>
          <a:p>
            <a:pPr marL="12700" algn="ctr">
              <a:spcBef>
                <a:spcPts val="114"/>
              </a:spcBef>
            </a:pPr>
            <a:r>
              <a:rPr lang="en-AU" sz="9600" kern="0" spc="745" dirty="0">
                <a:solidFill>
                  <a:schemeClr val="bg1"/>
                </a:solidFill>
                <a:latin typeface="Arial Rounded MT Bold" panose="020F0704030504030204" pitchFamily="34" charset="0"/>
              </a:rPr>
              <a:t>THANK</a:t>
            </a:r>
            <a:r>
              <a:rPr lang="en-AU" sz="9600" kern="0" spc="140" dirty="0">
                <a:solidFill>
                  <a:schemeClr val="bg1"/>
                </a:solidFill>
                <a:latin typeface="Arial Rounded MT Bold" panose="020F0704030504030204" pitchFamily="34" charset="0"/>
              </a:rPr>
              <a:t> </a:t>
            </a:r>
            <a:r>
              <a:rPr lang="en-AU" sz="9600" kern="0" spc="535" dirty="0">
                <a:solidFill>
                  <a:schemeClr val="bg1"/>
                </a:solidFill>
                <a:latin typeface="Arial Rounded MT Bold" panose="020F0704030504030204" pitchFamily="34" charset="0"/>
              </a:rPr>
              <a:t>YOU!</a:t>
            </a:r>
          </a:p>
        </p:txBody>
      </p:sp>
    </p:spTree>
    <p:extLst>
      <p:ext uri="{BB962C8B-B14F-4D97-AF65-F5344CB8AC3E}">
        <p14:creationId xmlns:p14="http://schemas.microsoft.com/office/powerpoint/2010/main" val="181978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646556" y="2552700"/>
            <a:ext cx="13669644" cy="3695371"/>
          </a:xfrm>
          <a:prstGeom prst="rect">
            <a:avLst/>
          </a:prstGeom>
        </p:spPr>
        <p:txBody>
          <a:bodyPr vert="horz" wrap="square" lIns="0" tIns="117475" rIns="0" bIns="0" rtlCol="0">
            <a:spAutoFit/>
          </a:bodyPr>
          <a:lstStyle/>
          <a:p>
            <a:pPr marL="469900" indent="-457200">
              <a:lnSpc>
                <a:spcPct val="100000"/>
              </a:lnSpc>
              <a:spcBef>
                <a:spcPts val="925"/>
              </a:spcBef>
              <a:buFont typeface="Arial" panose="020B0604020202020204" pitchFamily="34" charset="0"/>
              <a:buChar char="•"/>
            </a:pPr>
            <a:r>
              <a:rPr sz="2800" b="0" dirty="0">
                <a:cs typeface="HelveticaNeueLT Pro 45 Lt"/>
              </a:rPr>
              <a:t>Siloed organization with significant senior leadership conflict</a:t>
            </a:r>
            <a:endParaRPr sz="2800" dirty="0">
              <a:cs typeface="HelveticaNeueLT Pro 45 Lt"/>
            </a:endParaRPr>
          </a:p>
          <a:p>
            <a:pPr marL="469900" marR="5080" indent="-457200">
              <a:lnSpc>
                <a:spcPct val="122900"/>
              </a:lnSpc>
              <a:buFont typeface="Arial" panose="020B0604020202020204" pitchFamily="34" charset="0"/>
              <a:buChar char="•"/>
            </a:pPr>
            <a:r>
              <a:rPr sz="2800" b="0" dirty="0">
                <a:cs typeface="HelveticaNeueLT Pro 45 Lt"/>
              </a:rPr>
              <a:t>The Commissioner for Volunteering resigned as he felt that he had no voice on the Board</a:t>
            </a:r>
            <a:endParaRPr sz="2800" dirty="0">
              <a:cs typeface="HelveticaNeueLT Pro 45 Lt"/>
            </a:endParaRPr>
          </a:p>
          <a:p>
            <a:pPr marL="469900" marR="771525" indent="-457200">
              <a:lnSpc>
                <a:spcPct val="122900"/>
              </a:lnSpc>
              <a:buFont typeface="Arial" panose="020B0604020202020204" pitchFamily="34" charset="0"/>
              <a:buChar char="•"/>
            </a:pPr>
            <a:r>
              <a:rPr sz="2800" b="0" dirty="0">
                <a:cs typeface="HelveticaNeueLT Pro 45 Lt"/>
              </a:rPr>
              <a:t>The Board became factional as Director frustration and concern for the  organisations culture increased</a:t>
            </a:r>
            <a:endParaRPr sz="2800" dirty="0">
              <a:cs typeface="HelveticaNeueLT Pro 45 Lt"/>
            </a:endParaRPr>
          </a:p>
          <a:p>
            <a:pPr marL="469900" indent="-457200">
              <a:lnSpc>
                <a:spcPct val="100000"/>
              </a:lnSpc>
              <a:spcBef>
                <a:spcPts val="825"/>
              </a:spcBef>
              <a:buFont typeface="Arial" panose="020B0604020202020204" pitchFamily="34" charset="0"/>
              <a:buChar char="•"/>
            </a:pPr>
            <a:r>
              <a:rPr sz="2800" b="0" dirty="0">
                <a:cs typeface="HelveticaNeueLT Pro 45 Lt"/>
              </a:rPr>
              <a:t>Volunteers became angry with no avenue to voice their frustration</a:t>
            </a:r>
            <a:endParaRPr sz="2800" dirty="0">
              <a:cs typeface="HelveticaNeueLT Pro 45 Lt"/>
            </a:endParaRPr>
          </a:p>
          <a:p>
            <a:pPr marL="469900" marR="824865" indent="-457200">
              <a:lnSpc>
                <a:spcPct val="122900"/>
              </a:lnSpc>
              <a:buFont typeface="Arial" panose="020B0604020202020204" pitchFamily="34" charset="0"/>
              <a:buChar char="•"/>
            </a:pPr>
            <a:r>
              <a:rPr sz="2800" b="0" dirty="0">
                <a:cs typeface="HelveticaNeueLT Pro 45 Lt"/>
              </a:rPr>
              <a:t>The Voice Project was instigated by a new subcommittee of the Board  </a:t>
            </a:r>
            <a:endParaRPr lang="en-AU" sz="2800" b="0" dirty="0">
              <a:cs typeface="HelveticaNeueLT Pro 45 Lt"/>
            </a:endParaRPr>
          </a:p>
          <a:p>
            <a:pPr marL="469900" marR="824865" indent="-457200">
              <a:lnSpc>
                <a:spcPct val="122900"/>
              </a:lnSpc>
              <a:buFont typeface="Arial" panose="020B0604020202020204" pitchFamily="34" charset="0"/>
              <a:buChar char="•"/>
            </a:pPr>
            <a:r>
              <a:rPr sz="2800" b="0" dirty="0">
                <a:cs typeface="HelveticaNeueLT Pro 45 Lt"/>
              </a:rPr>
              <a:t>The CEO and 2 Board members (including the Chair) resigned</a:t>
            </a:r>
            <a:endParaRPr sz="2800" dirty="0">
              <a:cs typeface="HelveticaNeueLT Pro 45 Lt"/>
            </a:endParaRPr>
          </a:p>
        </p:txBody>
      </p:sp>
      <p:sp>
        <p:nvSpPr>
          <p:cNvPr id="9" name="object 9"/>
          <p:cNvSpPr txBox="1">
            <a:spLocks noGrp="1"/>
          </p:cNvSpPr>
          <p:nvPr>
            <p:ph type="title"/>
          </p:nvPr>
        </p:nvSpPr>
        <p:spPr>
          <a:xfrm>
            <a:off x="1449094" y="1197245"/>
            <a:ext cx="11962106" cy="928459"/>
          </a:xfrm>
          <a:prstGeom prst="rect">
            <a:avLst/>
          </a:prstGeom>
        </p:spPr>
        <p:txBody>
          <a:bodyPr vert="horz" wrap="square" lIns="0" tIns="12700" rIns="0" bIns="0" rtlCol="0">
            <a:spAutoFit/>
          </a:bodyPr>
          <a:lstStyle/>
          <a:p>
            <a:pPr marL="12700">
              <a:lnSpc>
                <a:spcPct val="100000"/>
              </a:lnSpc>
              <a:spcBef>
                <a:spcPts val="100"/>
              </a:spcBef>
            </a:pPr>
            <a:r>
              <a:rPr sz="5950" spc="430" dirty="0">
                <a:solidFill>
                  <a:srgbClr val="E4163E"/>
                </a:solidFill>
                <a:latin typeface="HelveticaNeueLT Pro 65 Md" panose="020B0604020202020204" pitchFamily="34" charset="0"/>
              </a:rPr>
              <a:t>Why </a:t>
            </a:r>
            <a:r>
              <a:rPr sz="5950" spc="650" dirty="0">
                <a:solidFill>
                  <a:srgbClr val="E4163E"/>
                </a:solidFill>
                <a:latin typeface="HelveticaNeueLT Pro 65 Md" panose="020B0604020202020204" pitchFamily="34" charset="0"/>
              </a:rPr>
              <a:t>we </a:t>
            </a:r>
            <a:r>
              <a:rPr sz="5950" spc="509" dirty="0">
                <a:solidFill>
                  <a:srgbClr val="E4163E"/>
                </a:solidFill>
                <a:latin typeface="HelveticaNeueLT Pro 65 Md" panose="020B0604020202020204" pitchFamily="34" charset="0"/>
              </a:rPr>
              <a:t>started</a:t>
            </a:r>
            <a:r>
              <a:rPr sz="5950" spc="-1115" dirty="0">
                <a:solidFill>
                  <a:srgbClr val="E4163E"/>
                </a:solidFill>
                <a:latin typeface="HelveticaNeueLT Pro 65 Md" panose="020B0604020202020204" pitchFamily="34" charset="0"/>
              </a:rPr>
              <a:t> </a:t>
            </a:r>
            <a:r>
              <a:rPr lang="en-AU" sz="5950" spc="-1115" dirty="0">
                <a:solidFill>
                  <a:srgbClr val="E4163E"/>
                </a:solidFill>
                <a:latin typeface="HelveticaNeueLT Pro 65 Md" panose="020B0604020202020204" pitchFamily="34" charset="0"/>
              </a:rPr>
              <a:t> </a:t>
            </a:r>
            <a:r>
              <a:rPr sz="5950" spc="490" dirty="0">
                <a:solidFill>
                  <a:srgbClr val="E4163E"/>
                </a:solidFill>
                <a:latin typeface="HelveticaNeueLT Pro 65 Md" panose="020B0604020202020204" pitchFamily="34" charset="0"/>
              </a:rPr>
              <a:t>the </a:t>
            </a:r>
            <a:r>
              <a:rPr sz="5950" spc="475" dirty="0">
                <a:solidFill>
                  <a:srgbClr val="E4163E"/>
                </a:solidFill>
                <a:latin typeface="HelveticaNeueLT Pro 65 Md" panose="020B0604020202020204" pitchFamily="34" charset="0"/>
              </a:rPr>
              <a:t>journey</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7429500"/>
            <a:ext cx="8640251" cy="1877388"/>
          </a:xfrm>
          <a:prstGeom prst="rect">
            <a:avLst/>
          </a:prstGeom>
        </p:spPr>
      </p:pic>
    </p:spTree>
    <p:extLst>
      <p:ext uri="{BB962C8B-B14F-4D97-AF65-F5344CB8AC3E}">
        <p14:creationId xmlns:p14="http://schemas.microsoft.com/office/powerpoint/2010/main" val="426775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97081" y="2255775"/>
            <a:ext cx="13303816" cy="713422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97081" y="999658"/>
            <a:ext cx="12069218" cy="928459"/>
          </a:xfrm>
          <a:prstGeom prst="rect">
            <a:avLst/>
          </a:prstGeom>
        </p:spPr>
        <p:txBody>
          <a:bodyPr vert="horz" wrap="square" lIns="0" tIns="12700" rIns="0" bIns="0" rtlCol="0">
            <a:spAutoFit/>
          </a:bodyPr>
          <a:lstStyle/>
          <a:p>
            <a:pPr marL="12700">
              <a:lnSpc>
                <a:spcPct val="100000"/>
              </a:lnSpc>
              <a:spcBef>
                <a:spcPts val="100"/>
              </a:spcBef>
            </a:pPr>
            <a:r>
              <a:rPr sz="5950" spc="260" dirty="0">
                <a:solidFill>
                  <a:srgbClr val="E4163E"/>
                </a:solidFill>
                <a:latin typeface="HelveticaNeueLT Pro 65 Md" panose="020B0604020202020204" pitchFamily="34" charset="0"/>
              </a:rPr>
              <a:t>2017 </a:t>
            </a:r>
            <a:r>
              <a:rPr sz="5950" spc="420" dirty="0">
                <a:solidFill>
                  <a:srgbClr val="E4163E"/>
                </a:solidFill>
                <a:latin typeface="HelveticaNeueLT Pro 65 Md" panose="020B0604020202020204" pitchFamily="34" charset="0"/>
              </a:rPr>
              <a:t>Voice </a:t>
            </a:r>
            <a:r>
              <a:rPr sz="5950" spc="385" dirty="0">
                <a:solidFill>
                  <a:srgbClr val="E4163E"/>
                </a:solidFill>
                <a:latin typeface="HelveticaNeueLT Pro 65 Md" panose="020B0604020202020204" pitchFamily="34" charset="0"/>
              </a:rPr>
              <a:t>Survey</a:t>
            </a:r>
            <a:r>
              <a:rPr sz="5950" spc="-345" dirty="0">
                <a:solidFill>
                  <a:srgbClr val="E4163E"/>
                </a:solidFill>
                <a:latin typeface="HelveticaNeueLT Pro 65 Md" panose="020B0604020202020204" pitchFamily="34" charset="0"/>
              </a:rPr>
              <a:t> </a:t>
            </a:r>
            <a:r>
              <a:rPr sz="5950" spc="440" dirty="0">
                <a:solidFill>
                  <a:srgbClr val="E4163E"/>
                </a:solidFill>
                <a:latin typeface="HelveticaNeueLT Pro 65 Md" panose="020B0604020202020204" pitchFamily="34" charset="0"/>
              </a:rPr>
              <a:t>Results</a:t>
            </a:r>
            <a:endParaRPr sz="5950" dirty="0">
              <a:latin typeface="HelveticaNeueLT Pro 65 Md" panose="020B0604020202020204" pitchFamily="34" charset="0"/>
            </a:endParaRPr>
          </a:p>
        </p:txBody>
      </p:sp>
      <p:sp>
        <p:nvSpPr>
          <p:cNvPr id="4" name="object 4"/>
          <p:cNvSpPr/>
          <p:nvPr/>
        </p:nvSpPr>
        <p:spPr>
          <a:xfrm>
            <a:off x="16248002" y="342900"/>
            <a:ext cx="1552037" cy="273805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509243" y="1928117"/>
            <a:ext cx="2800350" cy="657225"/>
          </a:xfrm>
          <a:custGeom>
            <a:avLst/>
            <a:gdLst/>
            <a:ahLst/>
            <a:cxnLst/>
            <a:rect l="l" t="t" r="r" b="b"/>
            <a:pathLst>
              <a:path w="2800350" h="657225">
                <a:moveTo>
                  <a:pt x="0" y="0"/>
                </a:moveTo>
                <a:lnTo>
                  <a:pt x="2800287" y="0"/>
                </a:lnTo>
                <a:lnTo>
                  <a:pt x="2800287" y="657225"/>
                </a:lnTo>
                <a:lnTo>
                  <a:pt x="0" y="657225"/>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14935200" y="4143361"/>
            <a:ext cx="3228975" cy="1476375"/>
          </a:xfrm>
          <a:prstGeom prst="rect">
            <a:avLst/>
          </a:prstGeom>
          <a:blipFill>
            <a:blip r:embed="rId4" cstate="print"/>
            <a:stretch>
              <a:fillRect/>
            </a:stretch>
          </a:blipFill>
        </p:spPr>
        <p:txBody>
          <a:bodyPr wrap="square" lIns="0" tIns="0" rIns="0" bIns="0" rtlCol="0"/>
          <a:lstStyle/>
          <a:p>
            <a:endParaRPr/>
          </a:p>
        </p:txBody>
      </p:sp>
      <p:sp>
        <p:nvSpPr>
          <p:cNvPr id="9" name="Rounded Rectangle 8"/>
          <p:cNvSpPr/>
          <p:nvPr/>
        </p:nvSpPr>
        <p:spPr>
          <a:xfrm>
            <a:off x="12509243" y="2781300"/>
            <a:ext cx="2578357" cy="685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Passion</a:t>
            </a:r>
          </a:p>
        </p:txBody>
      </p:sp>
      <p:sp>
        <p:nvSpPr>
          <p:cNvPr id="11" name="Rounded Rectangle 10"/>
          <p:cNvSpPr/>
          <p:nvPr/>
        </p:nvSpPr>
        <p:spPr>
          <a:xfrm>
            <a:off x="12620239" y="6186524"/>
            <a:ext cx="2578357" cy="685800"/>
          </a:xfrm>
          <a:prstGeom prst="round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Progress</a:t>
            </a:r>
          </a:p>
        </p:txBody>
      </p:sp>
    </p:spTree>
    <p:extLst>
      <p:ext uri="{BB962C8B-B14F-4D97-AF65-F5344CB8AC3E}">
        <p14:creationId xmlns:p14="http://schemas.microsoft.com/office/powerpoint/2010/main" val="175772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29791" y="2641441"/>
            <a:ext cx="11773535" cy="2058256"/>
          </a:xfrm>
          <a:prstGeom prst="rect">
            <a:avLst/>
          </a:prstGeom>
        </p:spPr>
        <p:txBody>
          <a:bodyPr vert="horz" wrap="square" lIns="0" tIns="11430" rIns="0" bIns="0" rtlCol="0">
            <a:spAutoFit/>
          </a:bodyPr>
          <a:lstStyle/>
          <a:p>
            <a:pPr algn="ctr">
              <a:lnSpc>
                <a:spcPct val="100000"/>
              </a:lnSpc>
              <a:spcBef>
                <a:spcPts val="90"/>
              </a:spcBef>
            </a:pPr>
            <a:r>
              <a:rPr sz="3000" b="0" dirty="0">
                <a:cs typeface="HelveticaNeueLT Pro 45 Lt"/>
              </a:rPr>
              <a:t>Appointment of CEO, Commissioner and GMPPC; refresh of Board</a:t>
            </a:r>
            <a:endParaRPr sz="3000" dirty="0">
              <a:cs typeface="HelveticaNeueLT Pro 45 Lt"/>
            </a:endParaRPr>
          </a:p>
          <a:p>
            <a:pPr>
              <a:lnSpc>
                <a:spcPct val="100000"/>
              </a:lnSpc>
            </a:pPr>
            <a:endParaRPr sz="3000" dirty="0">
              <a:latin typeface="Times New Roman"/>
              <a:cs typeface="Times New Roman"/>
            </a:endParaRPr>
          </a:p>
          <a:p>
            <a:pPr>
              <a:lnSpc>
                <a:spcPct val="100000"/>
              </a:lnSpc>
              <a:spcBef>
                <a:spcPts val="35"/>
              </a:spcBef>
            </a:pPr>
            <a:endParaRPr sz="4300" dirty="0">
              <a:latin typeface="Times New Roman"/>
              <a:cs typeface="Times New Roman"/>
            </a:endParaRPr>
          </a:p>
          <a:p>
            <a:pPr algn="ctr">
              <a:lnSpc>
                <a:spcPct val="100000"/>
              </a:lnSpc>
            </a:pPr>
            <a:r>
              <a:rPr sz="3000" b="0" dirty="0">
                <a:cs typeface="HelveticaNeueLT Pro 45 Lt"/>
              </a:rPr>
              <a:t>Release of results through Town Hall discussions</a:t>
            </a:r>
            <a:endParaRPr sz="3000" dirty="0">
              <a:cs typeface="HelveticaNeueLT Pro 45 Lt"/>
            </a:endParaRPr>
          </a:p>
        </p:txBody>
      </p:sp>
      <p:sp>
        <p:nvSpPr>
          <p:cNvPr id="3" name="object 3"/>
          <p:cNvSpPr txBox="1"/>
          <p:nvPr/>
        </p:nvSpPr>
        <p:spPr>
          <a:xfrm>
            <a:off x="4928959" y="5932117"/>
            <a:ext cx="7174865" cy="481330"/>
          </a:xfrm>
          <a:prstGeom prst="rect">
            <a:avLst/>
          </a:prstGeom>
        </p:spPr>
        <p:txBody>
          <a:bodyPr vert="horz" wrap="square" lIns="0" tIns="11430" rIns="0" bIns="0" rtlCol="0">
            <a:spAutoFit/>
          </a:bodyPr>
          <a:lstStyle/>
          <a:p>
            <a:pPr marL="12700" algn="ctr">
              <a:lnSpc>
                <a:spcPct val="100000"/>
              </a:lnSpc>
              <a:spcBef>
                <a:spcPts val="90"/>
              </a:spcBef>
            </a:pPr>
            <a:r>
              <a:rPr sz="3000" b="0" dirty="0">
                <a:cs typeface="HelveticaNeueLT Pro 45 Lt"/>
              </a:rPr>
              <a:t>Vision, Values and Behaviours Workshop</a:t>
            </a:r>
            <a:endParaRPr sz="3000" dirty="0">
              <a:cs typeface="HelveticaNeueLT Pro 45 Lt"/>
            </a:endParaRPr>
          </a:p>
        </p:txBody>
      </p:sp>
      <p:sp>
        <p:nvSpPr>
          <p:cNvPr id="4" name="object 4"/>
          <p:cNvSpPr/>
          <p:nvPr/>
        </p:nvSpPr>
        <p:spPr>
          <a:xfrm>
            <a:off x="8171181" y="3389762"/>
            <a:ext cx="690880" cy="720725"/>
          </a:xfrm>
          <a:custGeom>
            <a:avLst/>
            <a:gdLst/>
            <a:ahLst/>
            <a:cxnLst/>
            <a:rect l="l" t="t" r="r" b="b"/>
            <a:pathLst>
              <a:path w="690879" h="720725">
                <a:moveTo>
                  <a:pt x="690259" y="255190"/>
                </a:moveTo>
                <a:lnTo>
                  <a:pt x="345129" y="720531"/>
                </a:lnTo>
                <a:lnTo>
                  <a:pt x="0" y="255190"/>
                </a:lnTo>
                <a:lnTo>
                  <a:pt x="184101" y="255190"/>
                </a:lnTo>
                <a:lnTo>
                  <a:pt x="184101" y="0"/>
                </a:lnTo>
                <a:lnTo>
                  <a:pt x="506158" y="0"/>
                </a:lnTo>
                <a:lnTo>
                  <a:pt x="506158" y="255190"/>
                </a:lnTo>
                <a:lnTo>
                  <a:pt x="690259" y="255190"/>
                </a:lnTo>
                <a:close/>
              </a:path>
            </a:pathLst>
          </a:custGeom>
          <a:solidFill>
            <a:srgbClr val="E4163E"/>
          </a:solidFill>
        </p:spPr>
        <p:txBody>
          <a:bodyPr wrap="square" lIns="0" tIns="0" rIns="0" bIns="0" rtlCol="0"/>
          <a:lstStyle/>
          <a:p>
            <a:endParaRPr/>
          </a:p>
        </p:txBody>
      </p:sp>
      <p:sp>
        <p:nvSpPr>
          <p:cNvPr id="5" name="object 5"/>
          <p:cNvSpPr/>
          <p:nvPr/>
        </p:nvSpPr>
        <p:spPr>
          <a:xfrm>
            <a:off x="8171181" y="5086068"/>
            <a:ext cx="690880" cy="720725"/>
          </a:xfrm>
          <a:custGeom>
            <a:avLst/>
            <a:gdLst/>
            <a:ahLst/>
            <a:cxnLst/>
            <a:rect l="l" t="t" r="r" b="b"/>
            <a:pathLst>
              <a:path w="690879" h="720725">
                <a:moveTo>
                  <a:pt x="690259" y="255190"/>
                </a:moveTo>
                <a:lnTo>
                  <a:pt x="345129" y="720531"/>
                </a:lnTo>
                <a:lnTo>
                  <a:pt x="0" y="255190"/>
                </a:lnTo>
                <a:lnTo>
                  <a:pt x="184101" y="255190"/>
                </a:lnTo>
                <a:lnTo>
                  <a:pt x="184101" y="0"/>
                </a:lnTo>
                <a:lnTo>
                  <a:pt x="506158" y="0"/>
                </a:lnTo>
                <a:lnTo>
                  <a:pt x="506158" y="255190"/>
                </a:lnTo>
                <a:lnTo>
                  <a:pt x="690259" y="255190"/>
                </a:lnTo>
                <a:close/>
              </a:path>
            </a:pathLst>
          </a:custGeom>
          <a:solidFill>
            <a:srgbClr val="E4163E"/>
          </a:solidFill>
        </p:spPr>
        <p:txBody>
          <a:bodyPr wrap="square" lIns="0" tIns="0" rIns="0" bIns="0" rtlCol="0"/>
          <a:lstStyle/>
          <a:p>
            <a:endParaRPr/>
          </a:p>
        </p:txBody>
      </p:sp>
      <p:sp>
        <p:nvSpPr>
          <p:cNvPr id="6" name="object 6"/>
          <p:cNvSpPr/>
          <p:nvPr/>
        </p:nvSpPr>
        <p:spPr>
          <a:xfrm>
            <a:off x="8171181" y="6776768"/>
            <a:ext cx="690880" cy="720725"/>
          </a:xfrm>
          <a:custGeom>
            <a:avLst/>
            <a:gdLst/>
            <a:ahLst/>
            <a:cxnLst/>
            <a:rect l="l" t="t" r="r" b="b"/>
            <a:pathLst>
              <a:path w="690879" h="720725">
                <a:moveTo>
                  <a:pt x="690259" y="255190"/>
                </a:moveTo>
                <a:lnTo>
                  <a:pt x="345129" y="720531"/>
                </a:lnTo>
                <a:lnTo>
                  <a:pt x="0" y="255190"/>
                </a:lnTo>
                <a:lnTo>
                  <a:pt x="184101" y="255190"/>
                </a:lnTo>
                <a:lnTo>
                  <a:pt x="184101" y="0"/>
                </a:lnTo>
                <a:lnTo>
                  <a:pt x="506158" y="0"/>
                </a:lnTo>
                <a:lnTo>
                  <a:pt x="506158" y="255190"/>
                </a:lnTo>
                <a:lnTo>
                  <a:pt x="690259" y="255190"/>
                </a:lnTo>
                <a:close/>
              </a:path>
            </a:pathLst>
          </a:custGeom>
          <a:solidFill>
            <a:srgbClr val="E4163E"/>
          </a:solidFill>
        </p:spPr>
        <p:txBody>
          <a:bodyPr wrap="square" lIns="0" tIns="0" rIns="0" bIns="0" rtlCol="0"/>
          <a:lstStyle/>
          <a:p>
            <a:endParaRPr/>
          </a:p>
        </p:txBody>
      </p:sp>
      <p:sp>
        <p:nvSpPr>
          <p:cNvPr id="7" name="object 7"/>
          <p:cNvSpPr txBox="1"/>
          <p:nvPr/>
        </p:nvSpPr>
        <p:spPr>
          <a:xfrm>
            <a:off x="3197315" y="7589927"/>
            <a:ext cx="10638155" cy="481330"/>
          </a:xfrm>
          <a:prstGeom prst="rect">
            <a:avLst/>
          </a:prstGeom>
        </p:spPr>
        <p:txBody>
          <a:bodyPr vert="horz" wrap="square" lIns="0" tIns="11430" rIns="0" bIns="0" rtlCol="0">
            <a:spAutoFit/>
          </a:bodyPr>
          <a:lstStyle/>
          <a:p>
            <a:pPr marL="12700" algn="ctr">
              <a:lnSpc>
                <a:spcPct val="100000"/>
              </a:lnSpc>
              <a:spcBef>
                <a:spcPts val="90"/>
              </a:spcBef>
            </a:pPr>
            <a:r>
              <a:rPr sz="3000" b="0" dirty="0">
                <a:cs typeface="HelveticaNeueLT Pro 45 Lt"/>
              </a:rPr>
              <a:t>Board, Executive and Volunteer Leadership Strategy Session</a:t>
            </a:r>
            <a:endParaRPr sz="3000" dirty="0">
              <a:cs typeface="HelveticaNeueLT Pro 45 Lt"/>
            </a:endParaRPr>
          </a:p>
        </p:txBody>
      </p:sp>
      <p:sp>
        <p:nvSpPr>
          <p:cNvPr id="8" name="object 8"/>
          <p:cNvSpPr/>
          <p:nvPr/>
        </p:nvSpPr>
        <p:spPr>
          <a:xfrm>
            <a:off x="8171181" y="8396533"/>
            <a:ext cx="690880" cy="720725"/>
          </a:xfrm>
          <a:custGeom>
            <a:avLst/>
            <a:gdLst/>
            <a:ahLst/>
            <a:cxnLst/>
            <a:rect l="l" t="t" r="r" b="b"/>
            <a:pathLst>
              <a:path w="690879" h="720725">
                <a:moveTo>
                  <a:pt x="690259" y="255190"/>
                </a:moveTo>
                <a:lnTo>
                  <a:pt x="345129" y="720531"/>
                </a:lnTo>
                <a:lnTo>
                  <a:pt x="0" y="255190"/>
                </a:lnTo>
                <a:lnTo>
                  <a:pt x="184101" y="255190"/>
                </a:lnTo>
                <a:lnTo>
                  <a:pt x="184101" y="0"/>
                </a:lnTo>
                <a:lnTo>
                  <a:pt x="506158" y="0"/>
                </a:lnTo>
                <a:lnTo>
                  <a:pt x="506158" y="255190"/>
                </a:lnTo>
                <a:lnTo>
                  <a:pt x="690259" y="255190"/>
                </a:lnTo>
                <a:close/>
              </a:path>
            </a:pathLst>
          </a:custGeom>
          <a:solidFill>
            <a:srgbClr val="E4163E"/>
          </a:solidFill>
        </p:spPr>
        <p:txBody>
          <a:bodyPr wrap="square" lIns="0" tIns="0" rIns="0" bIns="0" rtlCol="0"/>
          <a:lstStyle/>
          <a:p>
            <a:endParaRPr/>
          </a:p>
        </p:txBody>
      </p:sp>
      <p:sp>
        <p:nvSpPr>
          <p:cNvPr id="9" name="object 9"/>
          <p:cNvSpPr txBox="1"/>
          <p:nvPr/>
        </p:nvSpPr>
        <p:spPr>
          <a:xfrm>
            <a:off x="5715726" y="9203658"/>
            <a:ext cx="5601335" cy="481330"/>
          </a:xfrm>
          <a:prstGeom prst="rect">
            <a:avLst/>
          </a:prstGeom>
        </p:spPr>
        <p:txBody>
          <a:bodyPr vert="horz" wrap="square" lIns="0" tIns="11430" rIns="0" bIns="0" rtlCol="0">
            <a:spAutoFit/>
          </a:bodyPr>
          <a:lstStyle/>
          <a:p>
            <a:pPr marL="12700" algn="ctr">
              <a:lnSpc>
                <a:spcPct val="100000"/>
              </a:lnSpc>
              <a:spcBef>
                <a:spcPts val="90"/>
              </a:spcBef>
            </a:pPr>
            <a:r>
              <a:rPr sz="3000" b="0" dirty="0">
                <a:cs typeface="HelveticaNeueLT Pro 45 Lt"/>
              </a:rPr>
              <a:t>Divisional Managers Workshops</a:t>
            </a:r>
            <a:endParaRPr sz="3000" dirty="0">
              <a:cs typeface="HelveticaNeueLT Pro 45 Lt"/>
            </a:endParaRPr>
          </a:p>
        </p:txBody>
      </p:sp>
      <p:sp>
        <p:nvSpPr>
          <p:cNvPr id="10" name="object 10"/>
          <p:cNvSpPr txBox="1">
            <a:spLocks noGrp="1"/>
          </p:cNvSpPr>
          <p:nvPr>
            <p:ph type="title"/>
          </p:nvPr>
        </p:nvSpPr>
        <p:spPr>
          <a:xfrm>
            <a:off x="1666947" y="1075246"/>
            <a:ext cx="9001053" cy="928459"/>
          </a:xfrm>
          <a:prstGeom prst="rect">
            <a:avLst/>
          </a:prstGeom>
        </p:spPr>
        <p:txBody>
          <a:bodyPr vert="horz" wrap="square" lIns="0" tIns="12700" rIns="0" bIns="0" rtlCol="0">
            <a:spAutoFit/>
          </a:bodyPr>
          <a:lstStyle/>
          <a:p>
            <a:pPr marL="12700">
              <a:lnSpc>
                <a:spcPct val="100000"/>
              </a:lnSpc>
              <a:spcBef>
                <a:spcPts val="100"/>
              </a:spcBef>
            </a:pPr>
            <a:r>
              <a:rPr sz="5950" spc="405" dirty="0">
                <a:solidFill>
                  <a:srgbClr val="E4163E"/>
                </a:solidFill>
                <a:latin typeface="HelveticaNeueLT Pro 65 Md" panose="020B0604020202020204" pitchFamily="34" charset="0"/>
              </a:rPr>
              <a:t>So </a:t>
            </a:r>
            <a:r>
              <a:rPr sz="5950" spc="600" dirty="0">
                <a:solidFill>
                  <a:srgbClr val="E4163E"/>
                </a:solidFill>
                <a:latin typeface="HelveticaNeueLT Pro 65 Md" panose="020B0604020202020204" pitchFamily="34" charset="0"/>
              </a:rPr>
              <a:t>what </a:t>
            </a:r>
            <a:r>
              <a:rPr sz="5950" spc="520" dirty="0">
                <a:solidFill>
                  <a:srgbClr val="E4163E"/>
                </a:solidFill>
                <a:latin typeface="HelveticaNeueLT Pro 65 Md" panose="020B0604020202020204" pitchFamily="34" charset="0"/>
              </a:rPr>
              <a:t>did </a:t>
            </a:r>
            <a:r>
              <a:rPr sz="5950" spc="650" dirty="0">
                <a:solidFill>
                  <a:srgbClr val="E4163E"/>
                </a:solidFill>
                <a:latin typeface="HelveticaNeueLT Pro 65 Md" panose="020B0604020202020204" pitchFamily="34" charset="0"/>
              </a:rPr>
              <a:t>we</a:t>
            </a:r>
            <a:r>
              <a:rPr sz="5950" spc="-1070" dirty="0">
                <a:solidFill>
                  <a:srgbClr val="E4163E"/>
                </a:solidFill>
                <a:latin typeface="HelveticaNeueLT Pro 65 Md" panose="020B0604020202020204" pitchFamily="34" charset="0"/>
              </a:rPr>
              <a:t> </a:t>
            </a:r>
            <a:r>
              <a:rPr sz="5950" spc="450" dirty="0">
                <a:solidFill>
                  <a:srgbClr val="E4163E"/>
                </a:solidFill>
                <a:latin typeface="HelveticaNeueLT Pro 65 Md" panose="020B0604020202020204" pitchFamily="34" charset="0"/>
              </a:rPr>
              <a:t>do:</a:t>
            </a:r>
            <a:endParaRPr sz="5950" dirty="0">
              <a:latin typeface="HelveticaNeueLT Pro 65 Md" panose="020B0604020202020204" pitchFamily="34" charset="0"/>
            </a:endParaRPr>
          </a:p>
        </p:txBody>
      </p:sp>
      <p:sp>
        <p:nvSpPr>
          <p:cNvPr id="11" name="object 11"/>
          <p:cNvSpPr/>
          <p:nvPr/>
        </p:nvSpPr>
        <p:spPr>
          <a:xfrm>
            <a:off x="16198925" y="342900"/>
            <a:ext cx="1552037" cy="273805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752600" y="3467100"/>
            <a:ext cx="13563600" cy="2273058"/>
          </a:xfrm>
          <a:prstGeom prst="rect">
            <a:avLst/>
          </a:prstGeom>
        </p:spPr>
        <p:txBody>
          <a:bodyPr vert="horz" wrap="square" lIns="0" tIns="117475" rIns="0" bIns="0" rtlCol="0">
            <a:spAutoFit/>
          </a:bodyPr>
          <a:lstStyle/>
          <a:p>
            <a:pPr marL="457200" indent="-457200">
              <a:buFont typeface="Arial" panose="020B0604020202020204" pitchFamily="34" charset="0"/>
              <a:buChar char="•"/>
            </a:pPr>
            <a:r>
              <a:rPr lang="en-AU" sz="2800" dirty="0"/>
              <a:t>Board, Executive, Senior Management, Senior Volunteer Leadership</a:t>
            </a:r>
          </a:p>
          <a:p>
            <a:pPr marL="457200" indent="-457200">
              <a:buFont typeface="Arial" panose="020B0604020202020204" pitchFamily="34" charset="0"/>
              <a:buChar char="•"/>
            </a:pPr>
            <a:r>
              <a:rPr lang="en-AU" sz="2800" dirty="0"/>
              <a:t>State Council (Member representatives)</a:t>
            </a:r>
          </a:p>
          <a:p>
            <a:pPr marL="457200" indent="-457200">
              <a:buFont typeface="Arial" panose="020B0604020202020204" pitchFamily="34" charset="0"/>
              <a:buChar char="•"/>
            </a:pPr>
            <a:r>
              <a:rPr lang="en-AU" sz="2800" dirty="0"/>
              <a:t>12 Town Hall sessions across NSW </a:t>
            </a:r>
          </a:p>
          <a:p>
            <a:br>
              <a:rPr lang="en-AU" sz="2800" dirty="0">
                <a:latin typeface="HelveticaNeueLT Pro 45 Lt" panose="020B0403020202020204" pitchFamily="34" charset="0"/>
              </a:rPr>
            </a:br>
            <a:endParaRPr lang="en-US" sz="2800" dirty="0">
              <a:latin typeface="HelveticaNeueLT Pro 45 Lt" panose="020B0403020202020204" pitchFamily="34" charset="0"/>
            </a:endParaRPr>
          </a:p>
        </p:txBody>
      </p:sp>
      <p:sp>
        <p:nvSpPr>
          <p:cNvPr id="9" name="object 9"/>
          <p:cNvSpPr txBox="1">
            <a:spLocks noGrp="1"/>
          </p:cNvSpPr>
          <p:nvPr>
            <p:ph type="title"/>
          </p:nvPr>
        </p:nvSpPr>
        <p:spPr>
          <a:xfrm>
            <a:off x="1449094" y="1197245"/>
            <a:ext cx="14171906" cy="1844095"/>
          </a:xfrm>
          <a:prstGeom prst="rect">
            <a:avLst/>
          </a:prstGeom>
        </p:spPr>
        <p:txBody>
          <a:bodyPr vert="horz" wrap="square" lIns="0" tIns="12700" rIns="0" bIns="0" rtlCol="0">
            <a:spAutoFit/>
          </a:bodyPr>
          <a:lstStyle/>
          <a:p>
            <a:pPr marL="12700">
              <a:lnSpc>
                <a:spcPct val="100000"/>
              </a:lnSpc>
              <a:spcBef>
                <a:spcPts val="100"/>
              </a:spcBef>
            </a:pPr>
            <a:r>
              <a:rPr lang="en-US" sz="5950" spc="430" dirty="0">
                <a:solidFill>
                  <a:srgbClr val="E4163E"/>
                </a:solidFill>
                <a:latin typeface="HelveticaNeueLT Pro 65 Md" panose="020B0604020202020204" pitchFamily="34" charset="0"/>
              </a:rPr>
              <a:t>Meeting with Stakeholders to talk about the issues we faced</a:t>
            </a:r>
            <a:endParaRPr sz="5950" dirty="0">
              <a:latin typeface="HelveticaNeueLT Pro 65 Md" panose="020B0604020202020204" pitchFamily="34" charset="0"/>
            </a:endParaRPr>
          </a:p>
        </p:txBody>
      </p:sp>
      <p:sp>
        <p:nvSpPr>
          <p:cNvPr id="10" name="object 10"/>
          <p:cNvSpPr/>
          <p:nvPr/>
        </p:nvSpPr>
        <p:spPr>
          <a:xfrm>
            <a:off x="16154400" y="419100"/>
            <a:ext cx="1552037" cy="2738058"/>
          </a:xfrm>
          <a:prstGeom prst="rect">
            <a:avLst/>
          </a:prstGeom>
          <a:blipFill>
            <a:blip r:embed="rId2" cstate="print"/>
            <a:stretch>
              <a:fillRect/>
            </a:stretch>
          </a:blipFill>
        </p:spPr>
        <p:txBody>
          <a:bodyPr wrap="square" lIns="0" tIns="0" rIns="0" bIns="0" rtlCol="0"/>
          <a:lstStyle/>
          <a:p>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534" y="4686300"/>
            <a:ext cx="8915400" cy="4335459"/>
          </a:xfrm>
          <a:prstGeom prst="rect">
            <a:avLst/>
          </a:prstGeom>
        </p:spPr>
      </p:pic>
      <p:sp>
        <p:nvSpPr>
          <p:cNvPr id="3" name="TextBox 2"/>
          <p:cNvSpPr txBox="1"/>
          <p:nvPr/>
        </p:nvSpPr>
        <p:spPr>
          <a:xfrm>
            <a:off x="1606466" y="5295900"/>
            <a:ext cx="6851734" cy="2523768"/>
          </a:xfrm>
          <a:prstGeom prst="rect">
            <a:avLst/>
          </a:prstGeom>
          <a:noFill/>
        </p:spPr>
        <p:txBody>
          <a:bodyPr wrap="square" rtlCol="0">
            <a:spAutoFit/>
          </a:bodyPr>
          <a:lstStyle/>
          <a:p>
            <a:r>
              <a:rPr lang="en-AU" sz="2800" b="1" dirty="0"/>
              <a:t>Agenda:</a:t>
            </a:r>
            <a:br>
              <a:rPr lang="en-AU" sz="2800" dirty="0">
                <a:latin typeface="HelveticaNeueLT Pro 45 Lt" panose="020B0403020202020204" pitchFamily="34" charset="0"/>
              </a:rPr>
            </a:br>
            <a:r>
              <a:rPr lang="en-AU" sz="2800" dirty="0"/>
              <a:t>Results: Good, Bad and the Ugly</a:t>
            </a:r>
            <a:br>
              <a:rPr lang="en-AU" sz="2800" dirty="0"/>
            </a:br>
            <a:r>
              <a:rPr lang="en-AU" sz="2800" dirty="0"/>
              <a:t>Discussion: Unleashing the built up anger</a:t>
            </a:r>
            <a:br>
              <a:rPr lang="en-AU" sz="2800" dirty="0"/>
            </a:br>
            <a:br>
              <a:rPr lang="en-AU" sz="2800" dirty="0"/>
            </a:br>
            <a:r>
              <a:rPr lang="en-AU" sz="2800" dirty="0"/>
              <a:t>Part 2 – vision for the Future</a:t>
            </a:r>
            <a:endParaRPr lang="en-US" sz="2800" dirty="0"/>
          </a:p>
          <a:p>
            <a:endParaRPr lang="en-A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116366" y="495300"/>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96581" y="2199807"/>
            <a:ext cx="2419350" cy="241935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7152259" y="2199807"/>
            <a:ext cx="2419349" cy="241935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0086976" y="2171700"/>
            <a:ext cx="2371724" cy="239077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4196581" y="4892251"/>
            <a:ext cx="2409825" cy="2447924"/>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p:nvPr/>
        </p:nvSpPr>
        <p:spPr>
          <a:xfrm>
            <a:off x="7152259" y="4892251"/>
            <a:ext cx="2438399" cy="2438399"/>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p:nvPr/>
        </p:nvSpPr>
        <p:spPr>
          <a:xfrm>
            <a:off x="10058401" y="4892251"/>
            <a:ext cx="2428875" cy="2438399"/>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1"/>
          <p:cNvSpPr/>
          <p:nvPr/>
        </p:nvSpPr>
        <p:spPr>
          <a:xfrm>
            <a:off x="4183986" y="7505921"/>
            <a:ext cx="2419349" cy="2133600"/>
          </a:xfrm>
          <a:prstGeom prst="rect">
            <a:avLst/>
          </a:prstGeom>
          <a:blipFill>
            <a:blip r:embed="rId9" cstate="print">
              <a:extLst>
                <a:ext uri="{28A0092B-C50C-407E-A947-70E740481C1C}">
                  <a14:useLocalDpi xmlns:a14="http://schemas.microsoft.com/office/drawing/2010/main"/>
                </a:ext>
              </a:extLst>
            </a:blip>
            <a:srcRect/>
            <a:stretch>
              <a:fillRect t="-4656" b="-8736"/>
            </a:stretch>
          </a:blipFill>
        </p:spPr>
        <p:txBody>
          <a:bodyPr wrap="square" lIns="0" tIns="0" rIns="0" bIns="0" rtlCol="0"/>
          <a:lstStyle/>
          <a:p>
            <a:endParaRPr/>
          </a:p>
        </p:txBody>
      </p:sp>
      <p:sp>
        <p:nvSpPr>
          <p:cNvPr id="13" name="object 13"/>
          <p:cNvSpPr/>
          <p:nvPr/>
        </p:nvSpPr>
        <p:spPr>
          <a:xfrm>
            <a:off x="7152259" y="7525981"/>
            <a:ext cx="2438399" cy="2152650"/>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0058401" y="7559003"/>
            <a:ext cx="2438399" cy="2093605"/>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9"/>
          <p:cNvSpPr txBox="1">
            <a:spLocks/>
          </p:cNvSpPr>
          <p:nvPr/>
        </p:nvSpPr>
        <p:spPr>
          <a:xfrm>
            <a:off x="1447800" y="935870"/>
            <a:ext cx="13769381" cy="928459"/>
          </a:xfrm>
          <a:prstGeom prst="rect">
            <a:avLst/>
          </a:prstGeom>
        </p:spPr>
        <p:txBody>
          <a:bodyPr vert="horz" wrap="square" lIns="0" tIns="12700" rIns="0" bIns="0" rtlCol="0">
            <a:spAutoFit/>
          </a:bodyPr>
          <a:lstStyle>
            <a:lvl1pPr>
              <a:defRPr sz="8250" b="0" i="0">
                <a:solidFill>
                  <a:schemeClr val="bg1"/>
                </a:solidFill>
                <a:latin typeface="Arial"/>
                <a:ea typeface="+mj-ea"/>
                <a:cs typeface="Arial"/>
              </a:defRPr>
            </a:lvl1pPr>
          </a:lstStyle>
          <a:p>
            <a:pPr marL="12700">
              <a:spcBef>
                <a:spcPts val="100"/>
              </a:spcBef>
            </a:pPr>
            <a:r>
              <a:rPr lang="en-US" sz="5950" spc="450" dirty="0">
                <a:solidFill>
                  <a:srgbClr val="E4163E"/>
                </a:solidFill>
                <a:latin typeface="HelveticaNeueLT Pro 65 Md" panose="020B0604020202020204" pitchFamily="34" charset="0"/>
              </a:rPr>
              <a:t>Create</a:t>
            </a:r>
            <a:r>
              <a:rPr lang="en-US" sz="5950" spc="120" dirty="0">
                <a:solidFill>
                  <a:srgbClr val="E4163E"/>
                </a:solidFill>
                <a:latin typeface="HelveticaNeueLT Pro 65 Md" panose="020B0604020202020204" pitchFamily="34" charset="0"/>
              </a:rPr>
              <a:t> </a:t>
            </a:r>
            <a:r>
              <a:rPr lang="en-US" sz="5950" spc="375" dirty="0">
                <a:solidFill>
                  <a:srgbClr val="E4163E"/>
                </a:solidFill>
                <a:latin typeface="HelveticaNeueLT Pro 65 Md" panose="020B0604020202020204" pitchFamily="34" charset="0"/>
              </a:rPr>
              <a:t>a</a:t>
            </a:r>
            <a:r>
              <a:rPr lang="en-US" sz="5950" spc="125" dirty="0">
                <a:solidFill>
                  <a:srgbClr val="E4163E"/>
                </a:solidFill>
                <a:latin typeface="HelveticaNeueLT Pro 65 Md" panose="020B0604020202020204" pitchFamily="34" charset="0"/>
              </a:rPr>
              <a:t> </a:t>
            </a:r>
            <a:r>
              <a:rPr lang="en-US" sz="5950" spc="475" dirty="0">
                <a:solidFill>
                  <a:srgbClr val="E4163E"/>
                </a:solidFill>
                <a:latin typeface="HelveticaNeueLT Pro 65 Md" panose="020B0604020202020204" pitchFamily="34" charset="0"/>
              </a:rPr>
              <a:t>shared</a:t>
            </a:r>
            <a:r>
              <a:rPr lang="en-US" sz="5950" spc="120" dirty="0">
                <a:solidFill>
                  <a:srgbClr val="E4163E"/>
                </a:solidFill>
                <a:latin typeface="HelveticaNeueLT Pro 65 Md" panose="020B0604020202020204" pitchFamily="34" charset="0"/>
              </a:rPr>
              <a:t> </a:t>
            </a:r>
            <a:r>
              <a:rPr lang="en-US" sz="5950" spc="434" dirty="0">
                <a:solidFill>
                  <a:srgbClr val="E4163E"/>
                </a:solidFill>
                <a:latin typeface="HelveticaNeueLT Pro 65 Md" panose="020B0604020202020204" pitchFamily="34" charset="0"/>
              </a:rPr>
              <a:t>vision</a:t>
            </a:r>
            <a:r>
              <a:rPr lang="en-US" sz="5950" spc="125" dirty="0">
                <a:solidFill>
                  <a:srgbClr val="E4163E"/>
                </a:solidFill>
                <a:latin typeface="HelveticaNeueLT Pro 65 Md" panose="020B0604020202020204" pitchFamily="34" charset="0"/>
              </a:rPr>
              <a:t> </a:t>
            </a:r>
            <a:r>
              <a:rPr lang="en-US" sz="5950" spc="535" dirty="0">
                <a:solidFill>
                  <a:srgbClr val="E4163E"/>
                </a:solidFill>
                <a:latin typeface="HelveticaNeueLT Pro 65 Md" panose="020B0604020202020204" pitchFamily="34" charset="0"/>
              </a:rPr>
              <a:t>for</a:t>
            </a:r>
            <a:r>
              <a:rPr lang="en-US" sz="5950" spc="125" dirty="0">
                <a:solidFill>
                  <a:srgbClr val="E4163E"/>
                </a:solidFill>
                <a:latin typeface="HelveticaNeueLT Pro 65 Md" panose="020B0604020202020204" pitchFamily="34" charset="0"/>
              </a:rPr>
              <a:t> </a:t>
            </a:r>
            <a:r>
              <a:rPr lang="en-US" sz="5950" spc="400" dirty="0">
                <a:solidFill>
                  <a:srgbClr val="E4163E"/>
                </a:solidFill>
                <a:latin typeface="HelveticaNeueLT Pro 65 Md" panose="020B0604020202020204" pitchFamily="34" charset="0"/>
              </a:rPr>
              <a:t>St</a:t>
            </a:r>
            <a:r>
              <a:rPr lang="en-US" sz="5950" spc="120" dirty="0">
                <a:solidFill>
                  <a:srgbClr val="E4163E"/>
                </a:solidFill>
                <a:latin typeface="HelveticaNeueLT Pro 65 Md" panose="020B0604020202020204" pitchFamily="34" charset="0"/>
              </a:rPr>
              <a:t> </a:t>
            </a:r>
            <a:r>
              <a:rPr lang="en-US" sz="5950" spc="550" dirty="0">
                <a:solidFill>
                  <a:srgbClr val="E4163E"/>
                </a:solidFill>
                <a:latin typeface="HelveticaNeueLT Pro 65 Md" panose="020B0604020202020204" pitchFamily="34" charset="0"/>
              </a:rPr>
              <a:t>John</a:t>
            </a:r>
            <a:endParaRPr lang="en-US" sz="5950" kern="0" dirty="0">
              <a:latin typeface="HelveticaNeueLT Pro 65 Md"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4397" y="1061678"/>
            <a:ext cx="8888803" cy="928459"/>
          </a:xfrm>
          <a:prstGeom prst="rect">
            <a:avLst/>
          </a:prstGeom>
        </p:spPr>
        <p:txBody>
          <a:bodyPr vert="horz" wrap="square" lIns="0" tIns="12700" rIns="0" bIns="0" rtlCol="0">
            <a:spAutoFit/>
          </a:bodyPr>
          <a:lstStyle/>
          <a:p>
            <a:pPr marL="12700">
              <a:lnSpc>
                <a:spcPct val="100000"/>
              </a:lnSpc>
              <a:spcBef>
                <a:spcPts val="100"/>
              </a:spcBef>
            </a:pPr>
            <a:r>
              <a:rPr sz="5950" spc="400" dirty="0">
                <a:solidFill>
                  <a:srgbClr val="E4163E"/>
                </a:solidFill>
                <a:latin typeface="HelveticaNeueLT Pro 65 Md" panose="020B0604020202020204" pitchFamily="34" charset="0"/>
              </a:rPr>
              <a:t>St </a:t>
            </a:r>
            <a:r>
              <a:rPr sz="5950" spc="550" dirty="0">
                <a:solidFill>
                  <a:srgbClr val="E4163E"/>
                </a:solidFill>
                <a:latin typeface="HelveticaNeueLT Pro 65 Md" panose="020B0604020202020204" pitchFamily="34" charset="0"/>
              </a:rPr>
              <a:t>John </a:t>
            </a:r>
            <a:r>
              <a:rPr sz="5950" spc="365" dirty="0">
                <a:solidFill>
                  <a:srgbClr val="E4163E"/>
                </a:solidFill>
                <a:latin typeface="HelveticaNeueLT Pro 65 Md" panose="020B0604020202020204" pitchFamily="34" charset="0"/>
              </a:rPr>
              <a:t>NSW</a:t>
            </a:r>
            <a:r>
              <a:rPr sz="5950" spc="-630" dirty="0">
                <a:solidFill>
                  <a:srgbClr val="E4163E"/>
                </a:solidFill>
                <a:latin typeface="HelveticaNeueLT Pro 65 Md" panose="020B0604020202020204" pitchFamily="34" charset="0"/>
              </a:rPr>
              <a:t> </a:t>
            </a:r>
            <a:r>
              <a:rPr sz="5950" spc="355" dirty="0">
                <a:solidFill>
                  <a:srgbClr val="E4163E"/>
                </a:solidFill>
                <a:latin typeface="HelveticaNeueLT Pro 65 Md" panose="020B0604020202020204" pitchFamily="34" charset="0"/>
              </a:rPr>
              <a:t>Values</a:t>
            </a:r>
            <a:endParaRPr sz="5950" dirty="0">
              <a:latin typeface="HelveticaNeueLT Pro 65 Md" panose="020B0604020202020204" pitchFamily="34" charset="0"/>
            </a:endParaRPr>
          </a:p>
        </p:txBody>
      </p:sp>
      <p:sp>
        <p:nvSpPr>
          <p:cNvPr id="3" name="object 3"/>
          <p:cNvSpPr/>
          <p:nvPr/>
        </p:nvSpPr>
        <p:spPr>
          <a:xfrm>
            <a:off x="16116366" y="419100"/>
            <a:ext cx="1552037" cy="273805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832600" y="3497656"/>
            <a:ext cx="5835803" cy="611329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219201" y="2193537"/>
            <a:ext cx="11582400" cy="7417415"/>
          </a:xfrm>
          <a:prstGeom prst="rect">
            <a:avLst/>
          </a:prstGeom>
        </p:spPr>
        <p:txBody>
          <a:bodyPr vert="horz" wrap="square" lIns="0" tIns="88900" rIns="0" bIns="0" rtlCol="0">
            <a:spAutoFit/>
          </a:bodyPr>
          <a:lstStyle/>
          <a:p>
            <a:pPr marL="480059">
              <a:lnSpc>
                <a:spcPct val="100000"/>
              </a:lnSpc>
              <a:spcBef>
                <a:spcPts val="700"/>
              </a:spcBef>
            </a:pPr>
            <a:r>
              <a:rPr sz="2000" b="1" dirty="0">
                <a:cs typeface="Lucida Sans Unicode"/>
              </a:rPr>
              <a:t>Our values define who we are. </a:t>
            </a:r>
            <a:r>
              <a:rPr sz="2000" b="0" dirty="0">
                <a:cs typeface="HelveticaNeueLT Pro 45 Lt"/>
              </a:rPr>
              <a:t>They guide our actions and behaviour.</a:t>
            </a:r>
            <a:endParaRPr sz="2000" dirty="0">
              <a:cs typeface="HelveticaNeueLT Pro 45 Lt"/>
            </a:endParaRPr>
          </a:p>
          <a:p>
            <a:pPr marL="273685">
              <a:lnSpc>
                <a:spcPct val="100000"/>
              </a:lnSpc>
              <a:spcBef>
                <a:spcPts val="600"/>
              </a:spcBef>
            </a:pPr>
            <a:r>
              <a:rPr sz="2000" b="0" dirty="0">
                <a:cs typeface="HelveticaNeueLT Pro 45 Lt"/>
              </a:rPr>
              <a:t>They influence the way we work with each other, our customers and communities.</a:t>
            </a:r>
            <a:endParaRPr sz="2000" dirty="0">
              <a:cs typeface="HelveticaNeueLT Pro 45 Lt"/>
            </a:endParaRPr>
          </a:p>
          <a:p>
            <a:pPr>
              <a:lnSpc>
                <a:spcPct val="100000"/>
              </a:lnSpc>
            </a:pPr>
            <a:endParaRPr sz="2750" dirty="0">
              <a:cs typeface="Times New Roman"/>
            </a:endParaRPr>
          </a:p>
          <a:p>
            <a:pPr marL="12700">
              <a:lnSpc>
                <a:spcPct val="100000"/>
              </a:lnSpc>
            </a:pPr>
            <a:r>
              <a:rPr b="1" dirty="0">
                <a:solidFill>
                  <a:srgbClr val="E4163E"/>
                </a:solidFill>
                <a:cs typeface="Lucida Sans Unicode"/>
              </a:rPr>
              <a:t>Respect</a:t>
            </a:r>
            <a:endParaRPr b="1" dirty="0">
              <a:cs typeface="Lucida Sans Unicode"/>
            </a:endParaRPr>
          </a:p>
          <a:p>
            <a:pPr marL="12700" marR="1508125">
              <a:lnSpc>
                <a:spcPct val="125000"/>
              </a:lnSpc>
              <a:spcBef>
                <a:spcPts val="370"/>
              </a:spcBef>
            </a:pPr>
            <a:r>
              <a:rPr b="0" dirty="0">
                <a:cs typeface="HelveticaNeueLT Pro 45 Lt"/>
              </a:rPr>
              <a:t>We are ambassadors for St John. We are respected for the work that we do and the way that we do it.  We recognise our strength comes from our diversity. We have the courage to be authentic and true.</a:t>
            </a:r>
            <a:endParaRPr dirty="0">
              <a:cs typeface="HelveticaNeueLT Pro 45 Lt"/>
            </a:endParaRPr>
          </a:p>
          <a:p>
            <a:pPr>
              <a:lnSpc>
                <a:spcPct val="100000"/>
              </a:lnSpc>
              <a:spcBef>
                <a:spcPts val="40"/>
              </a:spcBef>
            </a:pPr>
            <a:endParaRPr dirty="0">
              <a:cs typeface="Times New Roman"/>
            </a:endParaRPr>
          </a:p>
          <a:p>
            <a:pPr marL="12700">
              <a:lnSpc>
                <a:spcPct val="100000"/>
              </a:lnSpc>
            </a:pPr>
            <a:r>
              <a:rPr b="1" dirty="0">
                <a:solidFill>
                  <a:srgbClr val="E4163E"/>
                </a:solidFill>
                <a:cs typeface="Lucida Sans Unicode"/>
              </a:rPr>
              <a:t>Integrity</a:t>
            </a:r>
            <a:endParaRPr b="1" dirty="0">
              <a:cs typeface="Lucida Sans Unicode"/>
            </a:endParaRPr>
          </a:p>
          <a:p>
            <a:pPr marL="12700" marR="1864360">
              <a:lnSpc>
                <a:spcPct val="125000"/>
              </a:lnSpc>
              <a:spcBef>
                <a:spcPts val="515"/>
              </a:spcBef>
            </a:pPr>
            <a:r>
              <a:rPr b="0" dirty="0">
                <a:cs typeface="HelveticaNeueLT Pro 45 Lt"/>
              </a:rPr>
              <a:t>We do the right thing. We are honest and trustworthy. We are accountable for our actions and take  ownership of our shared goals. We are there when you need us. You can depend on us.</a:t>
            </a:r>
            <a:endParaRPr dirty="0">
              <a:cs typeface="HelveticaNeueLT Pro 45 Lt"/>
            </a:endParaRPr>
          </a:p>
          <a:p>
            <a:pPr>
              <a:lnSpc>
                <a:spcPct val="100000"/>
              </a:lnSpc>
            </a:pPr>
            <a:endParaRPr dirty="0">
              <a:cs typeface="Times New Roman"/>
            </a:endParaRPr>
          </a:p>
          <a:p>
            <a:pPr marL="12700">
              <a:lnSpc>
                <a:spcPct val="100000"/>
              </a:lnSpc>
            </a:pPr>
            <a:r>
              <a:rPr b="1" dirty="0">
                <a:solidFill>
                  <a:srgbClr val="E4163E"/>
                </a:solidFill>
                <a:cs typeface="Lucida Sans Unicode"/>
              </a:rPr>
              <a:t>Leadership</a:t>
            </a:r>
            <a:endParaRPr b="1" dirty="0">
              <a:cs typeface="Lucida Sans Unicode"/>
            </a:endParaRPr>
          </a:p>
          <a:p>
            <a:pPr marL="12700" marR="1628139">
              <a:lnSpc>
                <a:spcPct val="125000"/>
              </a:lnSpc>
              <a:spcBef>
                <a:spcPts val="220"/>
              </a:spcBef>
            </a:pPr>
            <a:r>
              <a:rPr b="0" dirty="0">
                <a:cs typeface="HelveticaNeueLT Pro 45 Lt"/>
              </a:rPr>
              <a:t>We are the custodians of our future. We enable our teams to grow and succeed. We lead by example  and learn from our mistakes. Our passion and commitment engage and inspire.</a:t>
            </a:r>
            <a:endParaRPr dirty="0">
              <a:cs typeface="HelveticaNeueLT Pro 45 Lt"/>
            </a:endParaRPr>
          </a:p>
          <a:p>
            <a:pPr>
              <a:lnSpc>
                <a:spcPct val="100000"/>
              </a:lnSpc>
              <a:spcBef>
                <a:spcPts val="45"/>
              </a:spcBef>
            </a:pPr>
            <a:endParaRPr b="1" dirty="0">
              <a:cs typeface="Times New Roman"/>
            </a:endParaRPr>
          </a:p>
          <a:p>
            <a:pPr marL="12700">
              <a:lnSpc>
                <a:spcPct val="100000"/>
              </a:lnSpc>
            </a:pPr>
            <a:r>
              <a:rPr b="1" dirty="0">
                <a:solidFill>
                  <a:srgbClr val="E4163E"/>
                </a:solidFill>
                <a:cs typeface="Lucida Sans Unicode"/>
              </a:rPr>
              <a:t>Communication</a:t>
            </a:r>
            <a:endParaRPr b="1" dirty="0">
              <a:cs typeface="Lucida Sans Unicode"/>
            </a:endParaRPr>
          </a:p>
          <a:p>
            <a:pPr marL="12700" marR="1724025">
              <a:lnSpc>
                <a:spcPct val="125000"/>
              </a:lnSpc>
              <a:spcBef>
                <a:spcPts val="690"/>
              </a:spcBef>
            </a:pPr>
            <a:r>
              <a:rPr b="0" dirty="0">
                <a:cs typeface="HelveticaNeueLT Pro 45 Lt"/>
              </a:rPr>
              <a:t>We are sincere in our voice and actions. We share ideas and listen to each other, our customers and  community. We are open and transparent in all that we do.</a:t>
            </a:r>
            <a:endParaRPr dirty="0">
              <a:cs typeface="HelveticaNeueLT Pro 45 Lt"/>
            </a:endParaRPr>
          </a:p>
          <a:p>
            <a:pPr>
              <a:lnSpc>
                <a:spcPct val="100000"/>
              </a:lnSpc>
              <a:spcBef>
                <a:spcPts val="10"/>
              </a:spcBef>
            </a:pPr>
            <a:endParaRPr dirty="0">
              <a:cs typeface="Times New Roman"/>
            </a:endParaRPr>
          </a:p>
          <a:p>
            <a:pPr marL="12700">
              <a:lnSpc>
                <a:spcPct val="100000"/>
              </a:lnSpc>
            </a:pPr>
            <a:r>
              <a:rPr b="1" dirty="0">
                <a:solidFill>
                  <a:srgbClr val="E4163E"/>
                </a:solidFill>
                <a:cs typeface="Lucida Sans Unicode"/>
              </a:rPr>
              <a:t>Collaboration</a:t>
            </a:r>
            <a:endParaRPr b="1" dirty="0">
              <a:cs typeface="Lucida Sans Unicode"/>
            </a:endParaRPr>
          </a:p>
          <a:p>
            <a:pPr marL="12700" marR="1304290">
              <a:lnSpc>
                <a:spcPct val="125000"/>
              </a:lnSpc>
              <a:spcBef>
                <a:spcPts val="204"/>
              </a:spcBef>
            </a:pPr>
            <a:r>
              <a:rPr b="0" dirty="0">
                <a:cs typeface="HelveticaNeueLT Pro 45 Lt"/>
              </a:rPr>
              <a:t>We work best when we work together. We care for our colleagues and our community. We take initiative,  generate new ideas and embrace change. We share success. Together we can make a difference.</a:t>
            </a:r>
            <a:endParaRPr dirty="0">
              <a:cs typeface="HelveticaNeueLT Pro 45 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817</TotalTime>
  <Words>2135</Words>
  <Application>Microsoft Office PowerPoint</Application>
  <PresentationFormat>Custom</PresentationFormat>
  <Paragraphs>255</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Rounded MT Bold</vt:lpstr>
      <vt:lpstr>Calibri</vt:lpstr>
      <vt:lpstr>HelveticaNeueLT Pro 45 Lt</vt:lpstr>
      <vt:lpstr>HelveticaNeueLT Pro 65 Md</vt:lpstr>
      <vt:lpstr>Times New Roman</vt:lpstr>
      <vt:lpstr>Office Theme</vt:lpstr>
      <vt:lpstr>PowerPoint Presentation</vt:lpstr>
      <vt:lpstr>Who is St John Ambulance (NSW)</vt:lpstr>
      <vt:lpstr>Who is St John Ambulance (NSW)</vt:lpstr>
      <vt:lpstr>Why we started  the journey</vt:lpstr>
      <vt:lpstr>2017 Voice Survey Results</vt:lpstr>
      <vt:lpstr>So what did we do:</vt:lpstr>
      <vt:lpstr>Meeting with Stakeholders to talk about the issues we faced</vt:lpstr>
      <vt:lpstr>PowerPoint Presentation</vt:lpstr>
      <vt:lpstr>St John NSW Values</vt:lpstr>
      <vt:lpstr>Bringing each step back</vt:lpstr>
      <vt:lpstr>Alignment of the Board, Executive and Volunteer Leadership</vt:lpstr>
      <vt:lpstr>St John NSW Strategic Framework</vt:lpstr>
      <vt:lpstr>2018 and Beyond</vt:lpstr>
      <vt:lpstr>Our Journey</vt:lpstr>
      <vt:lpstr>2018 and Beyond</vt:lpstr>
      <vt:lpstr>Our 2018 to 2020 Strategy</vt:lpstr>
      <vt:lpstr>Reporting back to Divisional Managers</vt:lpstr>
      <vt:lpstr>2018 Progress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has been the outcome?</vt:lpstr>
      <vt:lpstr>So what has been the outcome?</vt:lpstr>
      <vt:lpstr>So what has been the outcome?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Presentation</dc:title>
  <dc:creator>Michelle Gray-Purcell</dc:creator>
  <cp:keywords>DADZ4g7o8M4,BACXz8IY3Gk</cp:keywords>
  <cp:lastModifiedBy>Aaron Silvestro</cp:lastModifiedBy>
  <cp:revision>45</cp:revision>
  <dcterms:created xsi:type="dcterms:W3CDTF">2019-05-14T05:30:52Z</dcterms:created>
  <dcterms:modified xsi:type="dcterms:W3CDTF">2020-09-02T00:42:17Z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2019-05-14T00:00:00Z</vt:filetime>
  </property>
  <property fmtid="{D5CDD505-2E9C-101B-9397-08002B2CF9AE}" pid="3" name="Creator">
    <vt:lpwstr>Canva</vt:lpwstr>
  </property>
  <property fmtid="{D5CDD505-2E9C-101B-9397-08002B2CF9AE}" pid="4" name="LastSaved">
    <vt:filetime>2019-05-14T00:00:00Z</vt:filetime>
  </property>
</Properties>
</file>